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15" r:id="rId3"/>
    <p:sldId id="316" r:id="rId4"/>
    <p:sldId id="317" r:id="rId5"/>
    <p:sldId id="318" r:id="rId6"/>
    <p:sldId id="319" r:id="rId7"/>
    <p:sldId id="304" r:id="rId8"/>
    <p:sldId id="292" r:id="rId9"/>
    <p:sldId id="294" r:id="rId10"/>
    <p:sldId id="293" r:id="rId11"/>
    <p:sldId id="322" r:id="rId12"/>
    <p:sldId id="295" r:id="rId13"/>
    <p:sldId id="296" r:id="rId14"/>
    <p:sldId id="291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8" r:id="rId23"/>
    <p:sldId id="310" r:id="rId24"/>
    <p:sldId id="311" r:id="rId25"/>
    <p:sldId id="312" r:id="rId26"/>
    <p:sldId id="313" r:id="rId27"/>
    <p:sldId id="314" r:id="rId28"/>
    <p:sldId id="323" r:id="rId29"/>
    <p:sldId id="324" r:id="rId30"/>
    <p:sldId id="336" r:id="rId31"/>
    <p:sldId id="325" r:id="rId32"/>
    <p:sldId id="326" r:id="rId33"/>
    <p:sldId id="327" r:id="rId34"/>
    <p:sldId id="328" r:id="rId35"/>
    <p:sldId id="337" r:id="rId36"/>
    <p:sldId id="348" r:id="rId37"/>
    <p:sldId id="349" r:id="rId38"/>
    <p:sldId id="329" r:id="rId39"/>
    <p:sldId id="330" r:id="rId40"/>
    <p:sldId id="331" r:id="rId41"/>
    <p:sldId id="332" r:id="rId42"/>
    <p:sldId id="333" r:id="rId43"/>
    <p:sldId id="334" r:id="rId44"/>
    <p:sldId id="350" r:id="rId4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3" autoAdjust="0"/>
    <p:restoredTop sz="94737" autoAdjust="0"/>
  </p:normalViewPr>
  <p:slideViewPr>
    <p:cSldViewPr>
      <p:cViewPr>
        <p:scale>
          <a:sx n="60" d="100"/>
          <a:sy n="60" d="100"/>
        </p:scale>
        <p:origin x="-150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4C59-D4EE-4F55-922B-715794669BEC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BBE76C7-27B8-4535-82CD-61359A2D1EC8}">
      <dgm:prSet phldrT="[Text]" custT="1"/>
      <dgm:spPr/>
      <dgm:t>
        <a:bodyPr/>
        <a:lstStyle/>
        <a:p>
          <a:r>
            <a:rPr lang="es-MX" sz="1400" b="1" dirty="0" smtClean="0"/>
            <a:t>GESTIÓN DEL TALENTO</a:t>
          </a:r>
          <a:endParaRPr lang="es-MX" sz="1400" b="1" dirty="0"/>
        </a:p>
      </dgm:t>
    </dgm:pt>
    <dgm:pt modelId="{E4542E53-ED32-4D67-A46F-74907DC80276}" type="parTrans" cxnId="{10FAA3AB-5715-48C2-BDA0-C32B0086EB97}">
      <dgm:prSet/>
      <dgm:spPr/>
      <dgm:t>
        <a:bodyPr/>
        <a:lstStyle/>
        <a:p>
          <a:endParaRPr lang="es-MX"/>
        </a:p>
      </dgm:t>
    </dgm:pt>
    <dgm:pt modelId="{8AD4A6F6-A9FB-4C29-879E-0C3E40AEEABE}" type="sibTrans" cxnId="{10FAA3AB-5715-48C2-BDA0-C32B0086EB97}">
      <dgm:prSet/>
      <dgm:spPr/>
      <dgm:t>
        <a:bodyPr/>
        <a:lstStyle/>
        <a:p>
          <a:endParaRPr lang="es-MX" dirty="0"/>
        </a:p>
      </dgm:t>
    </dgm:pt>
    <dgm:pt modelId="{EFD563FE-3309-4A11-9136-022F38C0DD79}">
      <dgm:prSet phldrT="[Text]" custT="1"/>
      <dgm:spPr/>
      <dgm:t>
        <a:bodyPr/>
        <a:lstStyle/>
        <a:p>
          <a:r>
            <a:rPr lang="es-MX" sz="1400" b="1" dirty="0" smtClean="0"/>
            <a:t>EVALUACIÓN DEL TALENTO</a:t>
          </a:r>
          <a:endParaRPr lang="es-MX" sz="1400" b="1" dirty="0"/>
        </a:p>
      </dgm:t>
    </dgm:pt>
    <dgm:pt modelId="{69C9B4CC-77B0-4165-8DE3-35A48217BFDB}" type="parTrans" cxnId="{7E5D5B3C-A3F5-4822-BB13-F2C2EE71F07C}">
      <dgm:prSet/>
      <dgm:spPr/>
      <dgm:t>
        <a:bodyPr/>
        <a:lstStyle/>
        <a:p>
          <a:endParaRPr lang="es-MX"/>
        </a:p>
      </dgm:t>
    </dgm:pt>
    <dgm:pt modelId="{0ECDFCAD-5180-4DFC-AA24-CFD3EDACF2F2}" type="sibTrans" cxnId="{7E5D5B3C-A3F5-4822-BB13-F2C2EE71F07C}">
      <dgm:prSet/>
      <dgm:spPr/>
      <dgm:t>
        <a:bodyPr/>
        <a:lstStyle/>
        <a:p>
          <a:endParaRPr lang="es-MX" dirty="0"/>
        </a:p>
      </dgm:t>
    </dgm:pt>
    <dgm:pt modelId="{7BEBED16-4694-458C-93E0-1FBCEAC27CDF}">
      <dgm:prSet phldrT="[Text]" custT="1"/>
      <dgm:spPr/>
      <dgm:t>
        <a:bodyPr/>
        <a:lstStyle/>
        <a:p>
          <a:r>
            <a:rPr lang="es-MX" sz="1100" b="1" dirty="0" smtClean="0"/>
            <a:t>ADMINISTRACIÓN DEL CONOCIMIENTO</a:t>
          </a:r>
          <a:endParaRPr lang="es-MX" sz="1100" b="1" dirty="0"/>
        </a:p>
      </dgm:t>
    </dgm:pt>
    <dgm:pt modelId="{E4BDEDD5-87F6-4015-88B9-6E16DD609503}" type="parTrans" cxnId="{2B9286EF-24F0-4BDB-9111-9B15885BA651}">
      <dgm:prSet/>
      <dgm:spPr/>
      <dgm:t>
        <a:bodyPr/>
        <a:lstStyle/>
        <a:p>
          <a:endParaRPr lang="es-MX"/>
        </a:p>
      </dgm:t>
    </dgm:pt>
    <dgm:pt modelId="{76C88A80-2E54-4E2A-BA37-3356F298C580}" type="sibTrans" cxnId="{2B9286EF-24F0-4BDB-9111-9B15885BA651}">
      <dgm:prSet/>
      <dgm:spPr/>
      <dgm:t>
        <a:bodyPr/>
        <a:lstStyle/>
        <a:p>
          <a:endParaRPr lang="es-MX" dirty="0"/>
        </a:p>
      </dgm:t>
    </dgm:pt>
    <dgm:pt modelId="{C0824430-72DD-433B-85F7-5B7248442382}">
      <dgm:prSet phldrT="[Text]" custT="1"/>
      <dgm:spPr/>
      <dgm:t>
        <a:bodyPr/>
        <a:lstStyle/>
        <a:p>
          <a:r>
            <a:rPr lang="es-MX" sz="1400" b="1" dirty="0" smtClean="0"/>
            <a:t>ANALISIS DIAGNOSTICO </a:t>
          </a:r>
          <a:endParaRPr lang="es-MX" sz="1400" b="1" dirty="0"/>
        </a:p>
      </dgm:t>
    </dgm:pt>
    <dgm:pt modelId="{D4D94F95-CF15-4FA2-A678-AD692D9F7ED5}" type="parTrans" cxnId="{127A2D75-A6F2-4423-B149-44A852D2C6DD}">
      <dgm:prSet/>
      <dgm:spPr/>
      <dgm:t>
        <a:bodyPr/>
        <a:lstStyle/>
        <a:p>
          <a:endParaRPr lang="es-MX"/>
        </a:p>
      </dgm:t>
    </dgm:pt>
    <dgm:pt modelId="{ACD190D7-5FAB-4DE0-A908-16F0F7CC6DD4}" type="sibTrans" cxnId="{127A2D75-A6F2-4423-B149-44A852D2C6DD}">
      <dgm:prSet/>
      <dgm:spPr/>
      <dgm:t>
        <a:bodyPr/>
        <a:lstStyle/>
        <a:p>
          <a:endParaRPr lang="es-MX" dirty="0"/>
        </a:p>
      </dgm:t>
    </dgm:pt>
    <dgm:pt modelId="{1839E549-EDE5-4303-AE24-F3EB1529D1B2}">
      <dgm:prSet phldrT="[Text]" custT="1"/>
      <dgm:spPr/>
      <dgm:t>
        <a:bodyPr/>
        <a:lstStyle/>
        <a:p>
          <a:r>
            <a:rPr lang="es-MX" sz="1400" dirty="0" smtClean="0"/>
            <a:t>CONSULTORIA</a:t>
          </a:r>
          <a:endParaRPr lang="es-MX" sz="1100" dirty="0"/>
        </a:p>
      </dgm:t>
    </dgm:pt>
    <dgm:pt modelId="{33981BB7-A56D-4B43-9E86-1E4DE4343DF5}" type="parTrans" cxnId="{BC795C14-09D7-43B7-8DE6-99B82F403C43}">
      <dgm:prSet/>
      <dgm:spPr/>
      <dgm:t>
        <a:bodyPr/>
        <a:lstStyle/>
        <a:p>
          <a:endParaRPr lang="es-MX"/>
        </a:p>
      </dgm:t>
    </dgm:pt>
    <dgm:pt modelId="{4EDEBDCF-9D18-4314-B256-3FA3759A3FC1}" type="sibTrans" cxnId="{BC795C14-09D7-43B7-8DE6-99B82F403C43}">
      <dgm:prSet/>
      <dgm:spPr/>
      <dgm:t>
        <a:bodyPr/>
        <a:lstStyle/>
        <a:p>
          <a:endParaRPr lang="es-MX" dirty="0"/>
        </a:p>
      </dgm:t>
    </dgm:pt>
    <dgm:pt modelId="{6489BCBB-6B77-49FD-A2E6-91FAA158EEA4}" type="pres">
      <dgm:prSet presAssocID="{7B624C59-D4EE-4F55-922B-715794669B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508D5B-BB43-406D-AC77-FF5993A84C01}" type="pres">
      <dgm:prSet presAssocID="{FBBE76C7-27B8-4535-82CD-61359A2D1EC8}" presName="node" presStyleLbl="node1" presStyleIdx="0" presStyleCnt="5" custRadScaleRad="92876" custRadScaleInc="50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7F6F46-4D11-48C7-8ED0-40167FE156B4}" type="pres">
      <dgm:prSet presAssocID="{8AD4A6F6-A9FB-4C29-879E-0C3E40AEEABE}" presName="sibTrans" presStyleLbl="sibTrans2D1" presStyleIdx="0" presStyleCnt="5"/>
      <dgm:spPr/>
      <dgm:t>
        <a:bodyPr/>
        <a:lstStyle/>
        <a:p>
          <a:endParaRPr lang="es-MX"/>
        </a:p>
      </dgm:t>
    </dgm:pt>
    <dgm:pt modelId="{9C2FDC5F-C84B-4F12-8FEF-9018E0BF2F6E}" type="pres">
      <dgm:prSet presAssocID="{8AD4A6F6-A9FB-4C29-879E-0C3E40AEEABE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43D01E2A-C171-400B-8F35-580E3D602026}" type="pres">
      <dgm:prSet presAssocID="{EFD563FE-3309-4A11-9136-022F38C0DD79}" presName="node" presStyleLbl="node1" presStyleIdx="1" presStyleCnt="5" custRadScaleRad="103677" custRadScaleInc="-44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36A404-3B5E-4CC9-B2FB-999A3E5866BE}" type="pres">
      <dgm:prSet presAssocID="{0ECDFCAD-5180-4DFC-AA24-CFD3EDACF2F2}" presName="sibTrans" presStyleLbl="sibTrans2D1" presStyleIdx="1" presStyleCnt="5"/>
      <dgm:spPr/>
      <dgm:t>
        <a:bodyPr/>
        <a:lstStyle/>
        <a:p>
          <a:endParaRPr lang="es-MX"/>
        </a:p>
      </dgm:t>
    </dgm:pt>
    <dgm:pt modelId="{38BF5D60-0AD0-482F-92F1-F422CAD43787}" type="pres">
      <dgm:prSet presAssocID="{0ECDFCAD-5180-4DFC-AA24-CFD3EDACF2F2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206BAE2B-03C9-42FB-95A3-0EDB9EAB12D1}" type="pres">
      <dgm:prSet presAssocID="{7BEBED16-4694-458C-93E0-1FBCEAC27CDF}" presName="node" presStyleLbl="node1" presStyleIdx="2" presStyleCnt="5" custRadScaleRad="98452" custRadScaleInc="-70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79627-9022-4E16-BBE6-E9D5E5E6DE43}" type="pres">
      <dgm:prSet presAssocID="{76C88A80-2E54-4E2A-BA37-3356F298C580}" presName="sibTrans" presStyleLbl="sibTrans2D1" presStyleIdx="2" presStyleCnt="5"/>
      <dgm:spPr/>
      <dgm:t>
        <a:bodyPr/>
        <a:lstStyle/>
        <a:p>
          <a:endParaRPr lang="es-MX"/>
        </a:p>
      </dgm:t>
    </dgm:pt>
    <dgm:pt modelId="{8B7E3803-7B19-4A88-ACA7-638DF95A04A8}" type="pres">
      <dgm:prSet presAssocID="{76C88A80-2E54-4E2A-BA37-3356F298C580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BB9A09AF-868E-4674-8EB8-E9722AFC36C5}" type="pres">
      <dgm:prSet presAssocID="{C0824430-72DD-433B-85F7-5B7248442382}" presName="node" presStyleLbl="node1" presStyleIdx="3" presStyleCnt="5" custRadScaleRad="95348" custRadScaleInc="3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135C8-A20D-4133-84AF-C843B10C955A}" type="pres">
      <dgm:prSet presAssocID="{ACD190D7-5FAB-4DE0-A908-16F0F7CC6DD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96A07B88-11C0-47FE-8F8A-88378ED88104}" type="pres">
      <dgm:prSet presAssocID="{ACD190D7-5FAB-4DE0-A908-16F0F7CC6DD4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F9E98411-4B2D-4AC4-8ACE-D900ABA73D38}" type="pres">
      <dgm:prSet presAssocID="{1839E549-EDE5-4303-AE24-F3EB1529D1B2}" presName="node" presStyleLbl="node1" presStyleIdx="4" presStyleCnt="5" custRadScaleRad="98871" custRadScaleInc="72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9BC19E-4D7C-4691-AB35-0E16132A597B}" type="pres">
      <dgm:prSet presAssocID="{4EDEBDCF-9D18-4314-B256-3FA3759A3FC1}" presName="sibTrans" presStyleLbl="sibTrans2D1" presStyleIdx="4" presStyleCnt="5"/>
      <dgm:spPr/>
      <dgm:t>
        <a:bodyPr/>
        <a:lstStyle/>
        <a:p>
          <a:endParaRPr lang="es-MX"/>
        </a:p>
      </dgm:t>
    </dgm:pt>
    <dgm:pt modelId="{A8160BA4-BB5C-42D4-8B25-9C624D362588}" type="pres">
      <dgm:prSet presAssocID="{4EDEBDCF-9D18-4314-B256-3FA3759A3FC1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7A10BA82-59C2-4FED-B60E-8309562F0101}" type="presOf" srcId="{4EDEBDCF-9D18-4314-B256-3FA3759A3FC1}" destId="{A8160BA4-BB5C-42D4-8B25-9C624D362588}" srcOrd="1" destOrd="0" presId="urn:microsoft.com/office/officeart/2005/8/layout/cycle2"/>
    <dgm:cxn modelId="{78D7AB6A-5E02-4155-A84E-8C953A8B9A70}" type="presOf" srcId="{FBBE76C7-27B8-4535-82CD-61359A2D1EC8}" destId="{A9508D5B-BB43-406D-AC77-FF5993A84C01}" srcOrd="0" destOrd="0" presId="urn:microsoft.com/office/officeart/2005/8/layout/cycle2"/>
    <dgm:cxn modelId="{BB66EF73-782D-4480-91EA-39D6644EABA8}" type="presOf" srcId="{0ECDFCAD-5180-4DFC-AA24-CFD3EDACF2F2}" destId="{38BF5D60-0AD0-482F-92F1-F422CAD43787}" srcOrd="1" destOrd="0" presId="urn:microsoft.com/office/officeart/2005/8/layout/cycle2"/>
    <dgm:cxn modelId="{F9A9A848-9C80-4883-9F03-B67214EE9740}" type="presOf" srcId="{EFD563FE-3309-4A11-9136-022F38C0DD79}" destId="{43D01E2A-C171-400B-8F35-580E3D602026}" srcOrd="0" destOrd="0" presId="urn:microsoft.com/office/officeart/2005/8/layout/cycle2"/>
    <dgm:cxn modelId="{B70D8CC7-2B7A-450E-9D68-788D6F8FD493}" type="presOf" srcId="{0ECDFCAD-5180-4DFC-AA24-CFD3EDACF2F2}" destId="{4336A404-3B5E-4CC9-B2FB-999A3E5866BE}" srcOrd="0" destOrd="0" presId="urn:microsoft.com/office/officeart/2005/8/layout/cycle2"/>
    <dgm:cxn modelId="{7E5D5B3C-A3F5-4822-BB13-F2C2EE71F07C}" srcId="{7B624C59-D4EE-4F55-922B-715794669BEC}" destId="{EFD563FE-3309-4A11-9136-022F38C0DD79}" srcOrd="1" destOrd="0" parTransId="{69C9B4CC-77B0-4165-8DE3-35A48217BFDB}" sibTransId="{0ECDFCAD-5180-4DFC-AA24-CFD3EDACF2F2}"/>
    <dgm:cxn modelId="{35A6D5F7-AD9F-40E5-A0FA-687D099CCA36}" type="presOf" srcId="{1839E549-EDE5-4303-AE24-F3EB1529D1B2}" destId="{F9E98411-4B2D-4AC4-8ACE-D900ABA73D38}" srcOrd="0" destOrd="0" presId="urn:microsoft.com/office/officeart/2005/8/layout/cycle2"/>
    <dgm:cxn modelId="{C8C1949A-756F-4F04-9E7E-AB28CCBCCE5D}" type="presOf" srcId="{C0824430-72DD-433B-85F7-5B7248442382}" destId="{BB9A09AF-868E-4674-8EB8-E9722AFC36C5}" srcOrd="0" destOrd="0" presId="urn:microsoft.com/office/officeart/2005/8/layout/cycle2"/>
    <dgm:cxn modelId="{BC795C14-09D7-43B7-8DE6-99B82F403C43}" srcId="{7B624C59-D4EE-4F55-922B-715794669BEC}" destId="{1839E549-EDE5-4303-AE24-F3EB1529D1B2}" srcOrd="4" destOrd="0" parTransId="{33981BB7-A56D-4B43-9E86-1E4DE4343DF5}" sibTransId="{4EDEBDCF-9D18-4314-B256-3FA3759A3FC1}"/>
    <dgm:cxn modelId="{127A2D75-A6F2-4423-B149-44A852D2C6DD}" srcId="{7B624C59-D4EE-4F55-922B-715794669BEC}" destId="{C0824430-72DD-433B-85F7-5B7248442382}" srcOrd="3" destOrd="0" parTransId="{D4D94F95-CF15-4FA2-A678-AD692D9F7ED5}" sibTransId="{ACD190D7-5FAB-4DE0-A908-16F0F7CC6DD4}"/>
    <dgm:cxn modelId="{0C23A059-1406-4E11-A29F-5D38A9ED68B2}" type="presOf" srcId="{76C88A80-2E54-4E2A-BA37-3356F298C580}" destId="{DC779627-9022-4E16-BBE6-E9D5E5E6DE43}" srcOrd="0" destOrd="0" presId="urn:microsoft.com/office/officeart/2005/8/layout/cycle2"/>
    <dgm:cxn modelId="{657458F8-147B-44D9-ADE5-52DA6F9B285C}" type="presOf" srcId="{76C88A80-2E54-4E2A-BA37-3356F298C580}" destId="{8B7E3803-7B19-4A88-ACA7-638DF95A04A8}" srcOrd="1" destOrd="0" presId="urn:microsoft.com/office/officeart/2005/8/layout/cycle2"/>
    <dgm:cxn modelId="{10FAA3AB-5715-48C2-BDA0-C32B0086EB97}" srcId="{7B624C59-D4EE-4F55-922B-715794669BEC}" destId="{FBBE76C7-27B8-4535-82CD-61359A2D1EC8}" srcOrd="0" destOrd="0" parTransId="{E4542E53-ED32-4D67-A46F-74907DC80276}" sibTransId="{8AD4A6F6-A9FB-4C29-879E-0C3E40AEEABE}"/>
    <dgm:cxn modelId="{8CDA0C82-B38E-49CA-84A9-9C4084A7ADFD}" type="presOf" srcId="{7BEBED16-4694-458C-93E0-1FBCEAC27CDF}" destId="{206BAE2B-03C9-42FB-95A3-0EDB9EAB12D1}" srcOrd="0" destOrd="0" presId="urn:microsoft.com/office/officeart/2005/8/layout/cycle2"/>
    <dgm:cxn modelId="{1AA249A7-D705-442F-9E0E-9DB2CDD9D46D}" type="presOf" srcId="{ACD190D7-5FAB-4DE0-A908-16F0F7CC6DD4}" destId="{96A07B88-11C0-47FE-8F8A-88378ED88104}" srcOrd="1" destOrd="0" presId="urn:microsoft.com/office/officeart/2005/8/layout/cycle2"/>
    <dgm:cxn modelId="{08EFD658-F53F-4D84-BD66-DB57E1172EAD}" type="presOf" srcId="{4EDEBDCF-9D18-4314-B256-3FA3759A3FC1}" destId="{B89BC19E-4D7C-4691-AB35-0E16132A597B}" srcOrd="0" destOrd="0" presId="urn:microsoft.com/office/officeart/2005/8/layout/cycle2"/>
    <dgm:cxn modelId="{12627DA8-1A07-4428-971C-9D5478286825}" type="presOf" srcId="{8AD4A6F6-A9FB-4C29-879E-0C3E40AEEABE}" destId="{397F6F46-4D11-48C7-8ED0-40167FE156B4}" srcOrd="0" destOrd="0" presId="urn:microsoft.com/office/officeart/2005/8/layout/cycle2"/>
    <dgm:cxn modelId="{0152A688-4BB1-41FB-9ACC-E7D3D5619B8F}" type="presOf" srcId="{7B624C59-D4EE-4F55-922B-715794669BEC}" destId="{6489BCBB-6B77-49FD-A2E6-91FAA158EEA4}" srcOrd="0" destOrd="0" presId="urn:microsoft.com/office/officeart/2005/8/layout/cycle2"/>
    <dgm:cxn modelId="{2B9286EF-24F0-4BDB-9111-9B15885BA651}" srcId="{7B624C59-D4EE-4F55-922B-715794669BEC}" destId="{7BEBED16-4694-458C-93E0-1FBCEAC27CDF}" srcOrd="2" destOrd="0" parTransId="{E4BDEDD5-87F6-4015-88B9-6E16DD609503}" sibTransId="{76C88A80-2E54-4E2A-BA37-3356F298C580}"/>
    <dgm:cxn modelId="{FD3425D4-AB78-4534-8CED-EB1C46DDB513}" type="presOf" srcId="{8AD4A6F6-A9FB-4C29-879E-0C3E40AEEABE}" destId="{9C2FDC5F-C84B-4F12-8FEF-9018E0BF2F6E}" srcOrd="1" destOrd="0" presId="urn:microsoft.com/office/officeart/2005/8/layout/cycle2"/>
    <dgm:cxn modelId="{F25CED95-4544-4271-9237-3FB0925F6C41}" type="presOf" srcId="{ACD190D7-5FAB-4DE0-A908-16F0F7CC6DD4}" destId="{0BC135C8-A20D-4133-84AF-C843B10C955A}" srcOrd="0" destOrd="0" presId="urn:microsoft.com/office/officeart/2005/8/layout/cycle2"/>
    <dgm:cxn modelId="{3DFDE5E6-9A2B-4E9D-BA82-7CF7176E5319}" type="presParOf" srcId="{6489BCBB-6B77-49FD-A2E6-91FAA158EEA4}" destId="{A9508D5B-BB43-406D-AC77-FF5993A84C01}" srcOrd="0" destOrd="0" presId="urn:microsoft.com/office/officeart/2005/8/layout/cycle2"/>
    <dgm:cxn modelId="{ADC3F533-3A6B-4A0A-A86D-1C05AC590238}" type="presParOf" srcId="{6489BCBB-6B77-49FD-A2E6-91FAA158EEA4}" destId="{397F6F46-4D11-48C7-8ED0-40167FE156B4}" srcOrd="1" destOrd="0" presId="urn:microsoft.com/office/officeart/2005/8/layout/cycle2"/>
    <dgm:cxn modelId="{DB86D5CB-BF1B-4E28-AF78-C4FE8F656B1B}" type="presParOf" srcId="{397F6F46-4D11-48C7-8ED0-40167FE156B4}" destId="{9C2FDC5F-C84B-4F12-8FEF-9018E0BF2F6E}" srcOrd="0" destOrd="0" presId="urn:microsoft.com/office/officeart/2005/8/layout/cycle2"/>
    <dgm:cxn modelId="{2BCBB40D-7FC4-4270-9EA9-A55E14C424C3}" type="presParOf" srcId="{6489BCBB-6B77-49FD-A2E6-91FAA158EEA4}" destId="{43D01E2A-C171-400B-8F35-580E3D602026}" srcOrd="2" destOrd="0" presId="urn:microsoft.com/office/officeart/2005/8/layout/cycle2"/>
    <dgm:cxn modelId="{FB6108F6-5CAA-4E6E-816C-3E4C82AFC849}" type="presParOf" srcId="{6489BCBB-6B77-49FD-A2E6-91FAA158EEA4}" destId="{4336A404-3B5E-4CC9-B2FB-999A3E5866BE}" srcOrd="3" destOrd="0" presId="urn:microsoft.com/office/officeart/2005/8/layout/cycle2"/>
    <dgm:cxn modelId="{ED472BD5-1D46-462F-B3F3-9BE202BAD9EE}" type="presParOf" srcId="{4336A404-3B5E-4CC9-B2FB-999A3E5866BE}" destId="{38BF5D60-0AD0-482F-92F1-F422CAD43787}" srcOrd="0" destOrd="0" presId="urn:microsoft.com/office/officeart/2005/8/layout/cycle2"/>
    <dgm:cxn modelId="{FA04E2E2-434F-4892-BD1D-7499B0CC02A3}" type="presParOf" srcId="{6489BCBB-6B77-49FD-A2E6-91FAA158EEA4}" destId="{206BAE2B-03C9-42FB-95A3-0EDB9EAB12D1}" srcOrd="4" destOrd="0" presId="urn:microsoft.com/office/officeart/2005/8/layout/cycle2"/>
    <dgm:cxn modelId="{498E3E01-CE48-499A-9585-546903212C49}" type="presParOf" srcId="{6489BCBB-6B77-49FD-A2E6-91FAA158EEA4}" destId="{DC779627-9022-4E16-BBE6-E9D5E5E6DE43}" srcOrd="5" destOrd="0" presId="urn:microsoft.com/office/officeart/2005/8/layout/cycle2"/>
    <dgm:cxn modelId="{2EF038F3-C355-4ECF-B26F-B8D5FB1AEDC2}" type="presParOf" srcId="{DC779627-9022-4E16-BBE6-E9D5E5E6DE43}" destId="{8B7E3803-7B19-4A88-ACA7-638DF95A04A8}" srcOrd="0" destOrd="0" presId="urn:microsoft.com/office/officeart/2005/8/layout/cycle2"/>
    <dgm:cxn modelId="{D3200D65-9CA6-4407-B52B-95C61B72DA35}" type="presParOf" srcId="{6489BCBB-6B77-49FD-A2E6-91FAA158EEA4}" destId="{BB9A09AF-868E-4674-8EB8-E9722AFC36C5}" srcOrd="6" destOrd="0" presId="urn:microsoft.com/office/officeart/2005/8/layout/cycle2"/>
    <dgm:cxn modelId="{CDD684CC-4AE5-4A6F-8FB4-01C0C0C0C8E1}" type="presParOf" srcId="{6489BCBB-6B77-49FD-A2E6-91FAA158EEA4}" destId="{0BC135C8-A20D-4133-84AF-C843B10C955A}" srcOrd="7" destOrd="0" presId="urn:microsoft.com/office/officeart/2005/8/layout/cycle2"/>
    <dgm:cxn modelId="{CA6F286D-38E6-48F6-8664-0970047646CC}" type="presParOf" srcId="{0BC135C8-A20D-4133-84AF-C843B10C955A}" destId="{96A07B88-11C0-47FE-8F8A-88378ED88104}" srcOrd="0" destOrd="0" presId="urn:microsoft.com/office/officeart/2005/8/layout/cycle2"/>
    <dgm:cxn modelId="{3F4DE057-A3C8-4178-A5BA-F10BE0E43B93}" type="presParOf" srcId="{6489BCBB-6B77-49FD-A2E6-91FAA158EEA4}" destId="{F9E98411-4B2D-4AC4-8ACE-D900ABA73D38}" srcOrd="8" destOrd="0" presId="urn:microsoft.com/office/officeart/2005/8/layout/cycle2"/>
    <dgm:cxn modelId="{C96437CD-C260-414F-98E1-67EE60CF9653}" type="presParOf" srcId="{6489BCBB-6B77-49FD-A2E6-91FAA158EEA4}" destId="{B89BC19E-4D7C-4691-AB35-0E16132A597B}" srcOrd="9" destOrd="0" presId="urn:microsoft.com/office/officeart/2005/8/layout/cycle2"/>
    <dgm:cxn modelId="{86323BB7-D290-43B4-81D6-555D548B311C}" type="presParOf" srcId="{B89BC19E-4D7C-4691-AB35-0E16132A597B}" destId="{A8160BA4-BB5C-42D4-8B25-9C624D3625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4C59-D4EE-4F55-922B-715794669BEC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BBE76C7-27B8-4535-82CD-61359A2D1EC8}">
      <dgm:prSet phldrT="[Text]" custT="1"/>
      <dgm:spPr/>
      <dgm:t>
        <a:bodyPr/>
        <a:lstStyle/>
        <a:p>
          <a:r>
            <a:rPr lang="es-MX" sz="1600" b="1" dirty="0" smtClean="0"/>
            <a:t>GESTIÓN DEL TALENTO</a:t>
          </a:r>
          <a:endParaRPr lang="es-MX" sz="1600" b="1" dirty="0"/>
        </a:p>
      </dgm:t>
    </dgm:pt>
    <dgm:pt modelId="{E4542E53-ED32-4D67-A46F-74907DC80276}" type="parTrans" cxnId="{10FAA3AB-5715-48C2-BDA0-C32B0086EB97}">
      <dgm:prSet/>
      <dgm:spPr/>
      <dgm:t>
        <a:bodyPr/>
        <a:lstStyle/>
        <a:p>
          <a:endParaRPr lang="es-MX"/>
        </a:p>
      </dgm:t>
    </dgm:pt>
    <dgm:pt modelId="{8AD4A6F6-A9FB-4C29-879E-0C3E40AEEABE}" type="sibTrans" cxnId="{10FAA3AB-5715-48C2-BDA0-C32B0086EB97}">
      <dgm:prSet/>
      <dgm:spPr/>
      <dgm:t>
        <a:bodyPr/>
        <a:lstStyle/>
        <a:p>
          <a:endParaRPr lang="es-MX" dirty="0"/>
        </a:p>
      </dgm:t>
    </dgm:pt>
    <dgm:pt modelId="{EFD563FE-3309-4A11-9136-022F38C0DD79}">
      <dgm:prSet phldrT="[Text]" custT="1"/>
      <dgm:spPr/>
      <dgm:t>
        <a:bodyPr/>
        <a:lstStyle/>
        <a:p>
          <a:r>
            <a:rPr lang="es-MX" sz="1400" b="1" dirty="0" smtClean="0"/>
            <a:t>EVALUACIÓN DEL TALENTO</a:t>
          </a:r>
          <a:endParaRPr lang="es-MX" sz="1400" b="1" dirty="0"/>
        </a:p>
      </dgm:t>
    </dgm:pt>
    <dgm:pt modelId="{69C9B4CC-77B0-4165-8DE3-35A48217BFDB}" type="parTrans" cxnId="{7E5D5B3C-A3F5-4822-BB13-F2C2EE71F07C}">
      <dgm:prSet/>
      <dgm:spPr/>
      <dgm:t>
        <a:bodyPr/>
        <a:lstStyle/>
        <a:p>
          <a:endParaRPr lang="es-MX"/>
        </a:p>
      </dgm:t>
    </dgm:pt>
    <dgm:pt modelId="{0ECDFCAD-5180-4DFC-AA24-CFD3EDACF2F2}" type="sibTrans" cxnId="{7E5D5B3C-A3F5-4822-BB13-F2C2EE71F07C}">
      <dgm:prSet/>
      <dgm:spPr/>
      <dgm:t>
        <a:bodyPr/>
        <a:lstStyle/>
        <a:p>
          <a:endParaRPr lang="es-MX" dirty="0"/>
        </a:p>
      </dgm:t>
    </dgm:pt>
    <dgm:pt modelId="{7BEBED16-4694-458C-93E0-1FBCEAC27CDF}">
      <dgm:prSet phldrT="[Text]" custT="1"/>
      <dgm:spPr/>
      <dgm:t>
        <a:bodyPr/>
        <a:lstStyle/>
        <a:p>
          <a:r>
            <a:rPr lang="es-MX" sz="1050" b="1" dirty="0" smtClean="0"/>
            <a:t>ADMINISTRACIÓN</a:t>
          </a:r>
          <a:r>
            <a:rPr lang="es-MX" sz="1400" b="1" dirty="0" smtClean="0"/>
            <a:t> DEL </a:t>
          </a:r>
          <a:r>
            <a:rPr lang="es-MX" sz="1100" b="1" dirty="0" smtClean="0"/>
            <a:t>CONOCIMIENTO</a:t>
          </a:r>
          <a:endParaRPr lang="es-MX" sz="1400" b="1" dirty="0"/>
        </a:p>
      </dgm:t>
    </dgm:pt>
    <dgm:pt modelId="{E4BDEDD5-87F6-4015-88B9-6E16DD609503}" type="parTrans" cxnId="{2B9286EF-24F0-4BDB-9111-9B15885BA651}">
      <dgm:prSet/>
      <dgm:spPr/>
      <dgm:t>
        <a:bodyPr/>
        <a:lstStyle/>
        <a:p>
          <a:endParaRPr lang="es-MX"/>
        </a:p>
      </dgm:t>
    </dgm:pt>
    <dgm:pt modelId="{76C88A80-2E54-4E2A-BA37-3356F298C580}" type="sibTrans" cxnId="{2B9286EF-24F0-4BDB-9111-9B15885BA651}">
      <dgm:prSet/>
      <dgm:spPr/>
      <dgm:t>
        <a:bodyPr/>
        <a:lstStyle/>
        <a:p>
          <a:endParaRPr lang="es-MX" dirty="0"/>
        </a:p>
      </dgm:t>
    </dgm:pt>
    <dgm:pt modelId="{C0824430-72DD-433B-85F7-5B7248442382}">
      <dgm:prSet phldrT="[Text]" custT="1"/>
      <dgm:spPr/>
      <dgm:t>
        <a:bodyPr/>
        <a:lstStyle/>
        <a:p>
          <a:r>
            <a:rPr lang="es-MX" sz="800" dirty="0" smtClean="0"/>
            <a:t>OFERTA DE CURSOS </a:t>
          </a:r>
          <a:r>
            <a:rPr lang="es-MX" sz="900" b="1" dirty="0" smtClean="0"/>
            <a:t> DIPLOMADOS  SEMINARIOS  CERTIFICACIONES</a:t>
          </a:r>
          <a:r>
            <a:rPr lang="es-MX" sz="800" dirty="0" smtClean="0"/>
            <a:t>POR AREA DE CONOCIMIENTO</a:t>
          </a:r>
          <a:endParaRPr lang="es-MX" sz="800" dirty="0"/>
        </a:p>
      </dgm:t>
    </dgm:pt>
    <dgm:pt modelId="{D4D94F95-CF15-4FA2-A678-AD692D9F7ED5}" type="parTrans" cxnId="{127A2D75-A6F2-4423-B149-44A852D2C6DD}">
      <dgm:prSet/>
      <dgm:spPr/>
      <dgm:t>
        <a:bodyPr/>
        <a:lstStyle/>
        <a:p>
          <a:endParaRPr lang="es-MX"/>
        </a:p>
      </dgm:t>
    </dgm:pt>
    <dgm:pt modelId="{ACD190D7-5FAB-4DE0-A908-16F0F7CC6DD4}" type="sibTrans" cxnId="{127A2D75-A6F2-4423-B149-44A852D2C6DD}">
      <dgm:prSet/>
      <dgm:spPr/>
      <dgm:t>
        <a:bodyPr/>
        <a:lstStyle/>
        <a:p>
          <a:endParaRPr lang="es-MX" dirty="0"/>
        </a:p>
      </dgm:t>
    </dgm:pt>
    <dgm:pt modelId="{1839E549-EDE5-4303-AE24-F3EB1529D1B2}">
      <dgm:prSet phldrT="[Text]" custT="1"/>
      <dgm:spPr/>
      <dgm:t>
        <a:bodyPr/>
        <a:lstStyle/>
        <a:p>
          <a:r>
            <a:rPr lang="es-MX" sz="1200" dirty="0" smtClean="0"/>
            <a:t>ASESORIA POR MEDIO DEL TUTOR</a:t>
          </a:r>
          <a:endParaRPr lang="es-MX" sz="1200" dirty="0"/>
        </a:p>
      </dgm:t>
    </dgm:pt>
    <dgm:pt modelId="{33981BB7-A56D-4B43-9E86-1E4DE4343DF5}" type="parTrans" cxnId="{BC795C14-09D7-43B7-8DE6-99B82F403C43}">
      <dgm:prSet/>
      <dgm:spPr/>
      <dgm:t>
        <a:bodyPr/>
        <a:lstStyle/>
        <a:p>
          <a:endParaRPr lang="es-MX"/>
        </a:p>
      </dgm:t>
    </dgm:pt>
    <dgm:pt modelId="{4EDEBDCF-9D18-4314-B256-3FA3759A3FC1}" type="sibTrans" cxnId="{BC795C14-09D7-43B7-8DE6-99B82F403C43}">
      <dgm:prSet/>
      <dgm:spPr/>
      <dgm:t>
        <a:bodyPr/>
        <a:lstStyle/>
        <a:p>
          <a:endParaRPr lang="es-MX" dirty="0"/>
        </a:p>
      </dgm:t>
    </dgm:pt>
    <dgm:pt modelId="{6489BCBB-6B77-49FD-A2E6-91FAA158EEA4}" type="pres">
      <dgm:prSet presAssocID="{7B624C59-D4EE-4F55-922B-715794669B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508D5B-BB43-406D-AC77-FF5993A84C01}" type="pres">
      <dgm:prSet presAssocID="{FBBE76C7-27B8-4535-82CD-61359A2D1E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7F6F46-4D11-48C7-8ED0-40167FE156B4}" type="pres">
      <dgm:prSet presAssocID="{8AD4A6F6-A9FB-4C29-879E-0C3E40AEEABE}" presName="sibTrans" presStyleLbl="sibTrans2D1" presStyleIdx="0" presStyleCnt="5"/>
      <dgm:spPr/>
      <dgm:t>
        <a:bodyPr/>
        <a:lstStyle/>
        <a:p>
          <a:endParaRPr lang="es-MX"/>
        </a:p>
      </dgm:t>
    </dgm:pt>
    <dgm:pt modelId="{9C2FDC5F-C84B-4F12-8FEF-9018E0BF2F6E}" type="pres">
      <dgm:prSet presAssocID="{8AD4A6F6-A9FB-4C29-879E-0C3E40AEEABE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43D01E2A-C171-400B-8F35-580E3D602026}" type="pres">
      <dgm:prSet presAssocID="{EFD563FE-3309-4A11-9136-022F38C0DD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36A404-3B5E-4CC9-B2FB-999A3E5866BE}" type="pres">
      <dgm:prSet presAssocID="{0ECDFCAD-5180-4DFC-AA24-CFD3EDACF2F2}" presName="sibTrans" presStyleLbl="sibTrans2D1" presStyleIdx="1" presStyleCnt="5"/>
      <dgm:spPr/>
      <dgm:t>
        <a:bodyPr/>
        <a:lstStyle/>
        <a:p>
          <a:endParaRPr lang="es-MX"/>
        </a:p>
      </dgm:t>
    </dgm:pt>
    <dgm:pt modelId="{38BF5D60-0AD0-482F-92F1-F422CAD43787}" type="pres">
      <dgm:prSet presAssocID="{0ECDFCAD-5180-4DFC-AA24-CFD3EDACF2F2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206BAE2B-03C9-42FB-95A3-0EDB9EAB12D1}" type="pres">
      <dgm:prSet presAssocID="{7BEBED16-4694-458C-93E0-1FBCEAC27C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79627-9022-4E16-BBE6-E9D5E5E6DE43}" type="pres">
      <dgm:prSet presAssocID="{76C88A80-2E54-4E2A-BA37-3356F298C580}" presName="sibTrans" presStyleLbl="sibTrans2D1" presStyleIdx="2" presStyleCnt="5"/>
      <dgm:spPr/>
      <dgm:t>
        <a:bodyPr/>
        <a:lstStyle/>
        <a:p>
          <a:endParaRPr lang="es-MX"/>
        </a:p>
      </dgm:t>
    </dgm:pt>
    <dgm:pt modelId="{8B7E3803-7B19-4A88-ACA7-638DF95A04A8}" type="pres">
      <dgm:prSet presAssocID="{76C88A80-2E54-4E2A-BA37-3356F298C580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BB9A09AF-868E-4674-8EB8-E9722AFC36C5}" type="pres">
      <dgm:prSet presAssocID="{C0824430-72DD-433B-85F7-5B72484423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135C8-A20D-4133-84AF-C843B10C955A}" type="pres">
      <dgm:prSet presAssocID="{ACD190D7-5FAB-4DE0-A908-16F0F7CC6DD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96A07B88-11C0-47FE-8F8A-88378ED88104}" type="pres">
      <dgm:prSet presAssocID="{ACD190D7-5FAB-4DE0-A908-16F0F7CC6DD4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F9E98411-4B2D-4AC4-8ACE-D900ABA73D38}" type="pres">
      <dgm:prSet presAssocID="{1839E549-EDE5-4303-AE24-F3EB1529D1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9BC19E-4D7C-4691-AB35-0E16132A597B}" type="pres">
      <dgm:prSet presAssocID="{4EDEBDCF-9D18-4314-B256-3FA3759A3FC1}" presName="sibTrans" presStyleLbl="sibTrans2D1" presStyleIdx="4" presStyleCnt="5"/>
      <dgm:spPr/>
      <dgm:t>
        <a:bodyPr/>
        <a:lstStyle/>
        <a:p>
          <a:endParaRPr lang="es-MX"/>
        </a:p>
      </dgm:t>
    </dgm:pt>
    <dgm:pt modelId="{A8160BA4-BB5C-42D4-8B25-9C624D362588}" type="pres">
      <dgm:prSet presAssocID="{4EDEBDCF-9D18-4314-B256-3FA3759A3FC1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76AA9BBC-5E5C-4901-A118-6836C12F346F}" type="presOf" srcId="{7B624C59-D4EE-4F55-922B-715794669BEC}" destId="{6489BCBB-6B77-49FD-A2E6-91FAA158EEA4}" srcOrd="0" destOrd="0" presId="urn:microsoft.com/office/officeart/2005/8/layout/cycle2"/>
    <dgm:cxn modelId="{BA995ED0-1FFB-4C18-A08D-F26FA1188CF0}" type="presOf" srcId="{7BEBED16-4694-458C-93E0-1FBCEAC27CDF}" destId="{206BAE2B-03C9-42FB-95A3-0EDB9EAB12D1}" srcOrd="0" destOrd="0" presId="urn:microsoft.com/office/officeart/2005/8/layout/cycle2"/>
    <dgm:cxn modelId="{D367475B-5588-40BD-ABE5-409F569EB876}" type="presOf" srcId="{0ECDFCAD-5180-4DFC-AA24-CFD3EDACF2F2}" destId="{38BF5D60-0AD0-482F-92F1-F422CAD43787}" srcOrd="1" destOrd="0" presId="urn:microsoft.com/office/officeart/2005/8/layout/cycle2"/>
    <dgm:cxn modelId="{5CA8434B-676E-4367-8C8C-6EB20F38239C}" type="presOf" srcId="{8AD4A6F6-A9FB-4C29-879E-0C3E40AEEABE}" destId="{397F6F46-4D11-48C7-8ED0-40167FE156B4}" srcOrd="0" destOrd="0" presId="urn:microsoft.com/office/officeart/2005/8/layout/cycle2"/>
    <dgm:cxn modelId="{475887C1-C778-4B14-B430-78D7D0DE5DBF}" type="presOf" srcId="{1839E549-EDE5-4303-AE24-F3EB1529D1B2}" destId="{F9E98411-4B2D-4AC4-8ACE-D900ABA73D38}" srcOrd="0" destOrd="0" presId="urn:microsoft.com/office/officeart/2005/8/layout/cycle2"/>
    <dgm:cxn modelId="{696E2B6C-F436-4D0F-A9E0-8877D36B8A7D}" type="presOf" srcId="{4EDEBDCF-9D18-4314-B256-3FA3759A3FC1}" destId="{A8160BA4-BB5C-42D4-8B25-9C624D362588}" srcOrd="1" destOrd="0" presId="urn:microsoft.com/office/officeart/2005/8/layout/cycle2"/>
    <dgm:cxn modelId="{D70BFEB2-EE61-4DA5-87AD-76F48A2932B9}" type="presOf" srcId="{4EDEBDCF-9D18-4314-B256-3FA3759A3FC1}" destId="{B89BC19E-4D7C-4691-AB35-0E16132A597B}" srcOrd="0" destOrd="0" presId="urn:microsoft.com/office/officeart/2005/8/layout/cycle2"/>
    <dgm:cxn modelId="{7E5D5B3C-A3F5-4822-BB13-F2C2EE71F07C}" srcId="{7B624C59-D4EE-4F55-922B-715794669BEC}" destId="{EFD563FE-3309-4A11-9136-022F38C0DD79}" srcOrd="1" destOrd="0" parTransId="{69C9B4CC-77B0-4165-8DE3-35A48217BFDB}" sibTransId="{0ECDFCAD-5180-4DFC-AA24-CFD3EDACF2F2}"/>
    <dgm:cxn modelId="{16A5F23C-4633-4D66-A3EB-0487A04AF71B}" type="presOf" srcId="{C0824430-72DD-433B-85F7-5B7248442382}" destId="{BB9A09AF-868E-4674-8EB8-E9722AFC36C5}" srcOrd="0" destOrd="0" presId="urn:microsoft.com/office/officeart/2005/8/layout/cycle2"/>
    <dgm:cxn modelId="{8CAE662D-EAE8-43FE-9CFE-D7950AE7FC6C}" type="presOf" srcId="{0ECDFCAD-5180-4DFC-AA24-CFD3EDACF2F2}" destId="{4336A404-3B5E-4CC9-B2FB-999A3E5866BE}" srcOrd="0" destOrd="0" presId="urn:microsoft.com/office/officeart/2005/8/layout/cycle2"/>
    <dgm:cxn modelId="{BC795C14-09D7-43B7-8DE6-99B82F403C43}" srcId="{7B624C59-D4EE-4F55-922B-715794669BEC}" destId="{1839E549-EDE5-4303-AE24-F3EB1529D1B2}" srcOrd="4" destOrd="0" parTransId="{33981BB7-A56D-4B43-9E86-1E4DE4343DF5}" sibTransId="{4EDEBDCF-9D18-4314-B256-3FA3759A3FC1}"/>
    <dgm:cxn modelId="{94649572-BD09-4485-AF30-E57C59045FA6}" type="presOf" srcId="{76C88A80-2E54-4E2A-BA37-3356F298C580}" destId="{DC779627-9022-4E16-BBE6-E9D5E5E6DE43}" srcOrd="0" destOrd="0" presId="urn:microsoft.com/office/officeart/2005/8/layout/cycle2"/>
    <dgm:cxn modelId="{1A1EF555-DE11-42FE-B77D-810A33818F6F}" type="presOf" srcId="{ACD190D7-5FAB-4DE0-A908-16F0F7CC6DD4}" destId="{0BC135C8-A20D-4133-84AF-C843B10C955A}" srcOrd="0" destOrd="0" presId="urn:microsoft.com/office/officeart/2005/8/layout/cycle2"/>
    <dgm:cxn modelId="{718044D3-10E5-41B2-8B49-E49E64968583}" type="presOf" srcId="{76C88A80-2E54-4E2A-BA37-3356F298C580}" destId="{8B7E3803-7B19-4A88-ACA7-638DF95A04A8}" srcOrd="1" destOrd="0" presId="urn:microsoft.com/office/officeart/2005/8/layout/cycle2"/>
    <dgm:cxn modelId="{127A2D75-A6F2-4423-B149-44A852D2C6DD}" srcId="{7B624C59-D4EE-4F55-922B-715794669BEC}" destId="{C0824430-72DD-433B-85F7-5B7248442382}" srcOrd="3" destOrd="0" parTransId="{D4D94F95-CF15-4FA2-A678-AD692D9F7ED5}" sibTransId="{ACD190D7-5FAB-4DE0-A908-16F0F7CC6DD4}"/>
    <dgm:cxn modelId="{8B22D7BB-25B3-468B-874A-32234E799326}" type="presOf" srcId="{EFD563FE-3309-4A11-9136-022F38C0DD79}" destId="{43D01E2A-C171-400B-8F35-580E3D602026}" srcOrd="0" destOrd="0" presId="urn:microsoft.com/office/officeart/2005/8/layout/cycle2"/>
    <dgm:cxn modelId="{10FAA3AB-5715-48C2-BDA0-C32B0086EB97}" srcId="{7B624C59-D4EE-4F55-922B-715794669BEC}" destId="{FBBE76C7-27B8-4535-82CD-61359A2D1EC8}" srcOrd="0" destOrd="0" parTransId="{E4542E53-ED32-4D67-A46F-74907DC80276}" sibTransId="{8AD4A6F6-A9FB-4C29-879E-0C3E40AEEABE}"/>
    <dgm:cxn modelId="{66E62582-27E8-4008-9460-D380D735F37C}" type="presOf" srcId="{8AD4A6F6-A9FB-4C29-879E-0C3E40AEEABE}" destId="{9C2FDC5F-C84B-4F12-8FEF-9018E0BF2F6E}" srcOrd="1" destOrd="0" presId="urn:microsoft.com/office/officeart/2005/8/layout/cycle2"/>
    <dgm:cxn modelId="{8EB10C39-7F7D-4A5B-A442-D5741B0D4DC6}" type="presOf" srcId="{ACD190D7-5FAB-4DE0-A908-16F0F7CC6DD4}" destId="{96A07B88-11C0-47FE-8F8A-88378ED88104}" srcOrd="1" destOrd="0" presId="urn:microsoft.com/office/officeart/2005/8/layout/cycle2"/>
    <dgm:cxn modelId="{436D8FA5-BAA1-4C6E-B124-81105C1303FB}" type="presOf" srcId="{FBBE76C7-27B8-4535-82CD-61359A2D1EC8}" destId="{A9508D5B-BB43-406D-AC77-FF5993A84C01}" srcOrd="0" destOrd="0" presId="urn:microsoft.com/office/officeart/2005/8/layout/cycle2"/>
    <dgm:cxn modelId="{2B9286EF-24F0-4BDB-9111-9B15885BA651}" srcId="{7B624C59-D4EE-4F55-922B-715794669BEC}" destId="{7BEBED16-4694-458C-93E0-1FBCEAC27CDF}" srcOrd="2" destOrd="0" parTransId="{E4BDEDD5-87F6-4015-88B9-6E16DD609503}" sibTransId="{76C88A80-2E54-4E2A-BA37-3356F298C580}"/>
    <dgm:cxn modelId="{502318DB-441D-41A3-8266-BAEB55938ED1}" type="presParOf" srcId="{6489BCBB-6B77-49FD-A2E6-91FAA158EEA4}" destId="{A9508D5B-BB43-406D-AC77-FF5993A84C01}" srcOrd="0" destOrd="0" presId="urn:microsoft.com/office/officeart/2005/8/layout/cycle2"/>
    <dgm:cxn modelId="{789535B1-E84B-4107-B3CC-73CA6FA98F76}" type="presParOf" srcId="{6489BCBB-6B77-49FD-A2E6-91FAA158EEA4}" destId="{397F6F46-4D11-48C7-8ED0-40167FE156B4}" srcOrd="1" destOrd="0" presId="urn:microsoft.com/office/officeart/2005/8/layout/cycle2"/>
    <dgm:cxn modelId="{AE5F9B5E-DF36-46D5-BCE6-306C4CED4B6E}" type="presParOf" srcId="{397F6F46-4D11-48C7-8ED0-40167FE156B4}" destId="{9C2FDC5F-C84B-4F12-8FEF-9018E0BF2F6E}" srcOrd="0" destOrd="0" presId="urn:microsoft.com/office/officeart/2005/8/layout/cycle2"/>
    <dgm:cxn modelId="{B1C2E522-4B1E-4F6E-85CC-F962AA021A73}" type="presParOf" srcId="{6489BCBB-6B77-49FD-A2E6-91FAA158EEA4}" destId="{43D01E2A-C171-400B-8F35-580E3D602026}" srcOrd="2" destOrd="0" presId="urn:microsoft.com/office/officeart/2005/8/layout/cycle2"/>
    <dgm:cxn modelId="{A849F0F5-D661-400C-B28F-1C9F45E778DA}" type="presParOf" srcId="{6489BCBB-6B77-49FD-A2E6-91FAA158EEA4}" destId="{4336A404-3B5E-4CC9-B2FB-999A3E5866BE}" srcOrd="3" destOrd="0" presId="urn:microsoft.com/office/officeart/2005/8/layout/cycle2"/>
    <dgm:cxn modelId="{2064FDFD-ACE6-4ED8-8880-D0077A0B7DE6}" type="presParOf" srcId="{4336A404-3B5E-4CC9-B2FB-999A3E5866BE}" destId="{38BF5D60-0AD0-482F-92F1-F422CAD43787}" srcOrd="0" destOrd="0" presId="urn:microsoft.com/office/officeart/2005/8/layout/cycle2"/>
    <dgm:cxn modelId="{B7E584F0-88E6-4327-8AA9-688385A68F1E}" type="presParOf" srcId="{6489BCBB-6B77-49FD-A2E6-91FAA158EEA4}" destId="{206BAE2B-03C9-42FB-95A3-0EDB9EAB12D1}" srcOrd="4" destOrd="0" presId="urn:microsoft.com/office/officeart/2005/8/layout/cycle2"/>
    <dgm:cxn modelId="{A13E2C57-4291-4AD1-A433-E687F1818ED7}" type="presParOf" srcId="{6489BCBB-6B77-49FD-A2E6-91FAA158EEA4}" destId="{DC779627-9022-4E16-BBE6-E9D5E5E6DE43}" srcOrd="5" destOrd="0" presId="urn:microsoft.com/office/officeart/2005/8/layout/cycle2"/>
    <dgm:cxn modelId="{0CDCB2A3-19B3-4767-9FDD-A11924B942A2}" type="presParOf" srcId="{DC779627-9022-4E16-BBE6-E9D5E5E6DE43}" destId="{8B7E3803-7B19-4A88-ACA7-638DF95A04A8}" srcOrd="0" destOrd="0" presId="urn:microsoft.com/office/officeart/2005/8/layout/cycle2"/>
    <dgm:cxn modelId="{C93EA56B-F295-448A-9025-F36CA70BCA2A}" type="presParOf" srcId="{6489BCBB-6B77-49FD-A2E6-91FAA158EEA4}" destId="{BB9A09AF-868E-4674-8EB8-E9722AFC36C5}" srcOrd="6" destOrd="0" presId="urn:microsoft.com/office/officeart/2005/8/layout/cycle2"/>
    <dgm:cxn modelId="{63CC7103-D6BA-4353-B6C0-5B8B316312EE}" type="presParOf" srcId="{6489BCBB-6B77-49FD-A2E6-91FAA158EEA4}" destId="{0BC135C8-A20D-4133-84AF-C843B10C955A}" srcOrd="7" destOrd="0" presId="urn:microsoft.com/office/officeart/2005/8/layout/cycle2"/>
    <dgm:cxn modelId="{C020E8B5-F947-47B9-834E-A3D5D25D31E5}" type="presParOf" srcId="{0BC135C8-A20D-4133-84AF-C843B10C955A}" destId="{96A07B88-11C0-47FE-8F8A-88378ED88104}" srcOrd="0" destOrd="0" presId="urn:microsoft.com/office/officeart/2005/8/layout/cycle2"/>
    <dgm:cxn modelId="{EDE994EB-B054-4B17-9F35-0F555B2E8DD3}" type="presParOf" srcId="{6489BCBB-6B77-49FD-A2E6-91FAA158EEA4}" destId="{F9E98411-4B2D-4AC4-8ACE-D900ABA73D38}" srcOrd="8" destOrd="0" presId="urn:microsoft.com/office/officeart/2005/8/layout/cycle2"/>
    <dgm:cxn modelId="{D00B55AC-EFF0-4DAA-A910-C597FCBA9443}" type="presParOf" srcId="{6489BCBB-6B77-49FD-A2E6-91FAA158EEA4}" destId="{B89BC19E-4D7C-4691-AB35-0E16132A597B}" srcOrd="9" destOrd="0" presId="urn:microsoft.com/office/officeart/2005/8/layout/cycle2"/>
    <dgm:cxn modelId="{AB454E46-09E1-4062-8DE0-754855795E7E}" type="presParOf" srcId="{B89BC19E-4D7C-4691-AB35-0E16132A597B}" destId="{A8160BA4-BB5C-42D4-8B25-9C624D3625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5A73-1DD2-43BB-8D29-9B3A0B54BB72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BEC30-B59F-4F7D-B309-C352E4C6D57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4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EC30-B59F-4F7D-B309-C352E4C6D57A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18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55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5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34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27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0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2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0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83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56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8451-C3F6-4BD5-B493-D7D081A96BAA}" type="datetimeFigureOut">
              <a:rPr lang="es-MX" smtClean="0"/>
              <a:t>01/02/2012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846A-1AC0-48BE-BBF3-06AB4CE986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26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21" Type="http://schemas.openxmlformats.org/officeDocument/2006/relationships/image" Target="../media/image51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5" Type="http://schemas.openxmlformats.org/officeDocument/2006/relationships/image" Target="../media/image55.jpeg"/><Relationship Id="rId2" Type="http://schemas.openxmlformats.org/officeDocument/2006/relationships/slide" Target="slide8.xml"/><Relationship Id="rId16" Type="http://schemas.openxmlformats.org/officeDocument/2006/relationships/image" Target="../media/image46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59.png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microsoft.com/office/2007/relationships/hdphoto" Target="../media/hdphoto13.wdp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image" Target="../media/image6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68.jpeg"/><Relationship Id="rId5" Type="http://schemas.openxmlformats.org/officeDocument/2006/relationships/slide" Target="slide21.xml"/><Relationship Id="rId15" Type="http://schemas.microsoft.com/office/2007/relationships/hdphoto" Target="../media/hdphoto4.wdp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5.xml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9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68.jpeg"/><Relationship Id="rId2" Type="http://schemas.openxmlformats.org/officeDocument/2006/relationships/image" Target="../media/image67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13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microsoft.com/office/2007/relationships/hdphoto" Target="../media/hdphoto4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3.wdp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1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6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10.xml"/><Relationship Id="rId7" Type="http://schemas.openxmlformats.org/officeDocument/2006/relationships/image" Target="../media/image2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microsoft.com/office/2007/relationships/hdphoto" Target="../media/hdphoto7.wdp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slide" Target="slide12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9403" y="4293096"/>
            <a:ext cx="8284238" cy="21602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51520" y="4149080"/>
            <a:ext cx="777686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96217" y="1563666"/>
            <a:ext cx="5976664" cy="108850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MX" sz="4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División de Educación</a:t>
            </a:r>
            <a:r>
              <a:rPr lang="es-MX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s-MX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9851" y="5949280"/>
            <a:ext cx="2242669" cy="7003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Enero 2012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3979" b="14174"/>
          <a:stretch/>
        </p:blipFill>
        <p:spPr>
          <a:xfrm>
            <a:off x="6926570" y="702956"/>
            <a:ext cx="2037918" cy="1141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r="26814" b="10895"/>
          <a:stretch/>
        </p:blipFill>
        <p:spPr>
          <a:xfrm>
            <a:off x="6948264" y="3263667"/>
            <a:ext cx="1475377" cy="1245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b="15889"/>
          <a:stretch/>
        </p:blipFill>
        <p:spPr>
          <a:xfrm>
            <a:off x="6948264" y="1965605"/>
            <a:ext cx="2037918" cy="117536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27584" y="1948016"/>
            <a:ext cx="5400600" cy="864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43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Continua y Desarrollo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47864" y="2415781"/>
            <a:ext cx="3168352" cy="864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43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Empresarial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4" b="10895"/>
          <a:stretch/>
        </p:blipFill>
        <p:spPr>
          <a:xfrm>
            <a:off x="8550234" y="3263666"/>
            <a:ext cx="414254" cy="1245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4736305"/>
            <a:ext cx="3550086" cy="1106635"/>
          </a:xfrm>
          <a:prstGeom prst="rect">
            <a:avLst/>
          </a:prstGeom>
        </p:spPr>
      </p:pic>
      <p:pic>
        <p:nvPicPr>
          <p:cNvPr id="14" name="Picture 3" descr="Logo Tec_V3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54152" r="12010" b="18051"/>
          <a:stretch>
            <a:fillRect/>
          </a:stretch>
        </p:blipFill>
        <p:spPr bwMode="auto">
          <a:xfrm>
            <a:off x="104569" y="4659961"/>
            <a:ext cx="5495368" cy="13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mapadaamerica.com/attachments/Image/mapa-do-mu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9" y="3002942"/>
            <a:ext cx="8712968" cy="37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7469" y="2838041"/>
            <a:ext cx="8712968" cy="59095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7469" y="2708920"/>
            <a:ext cx="871296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/>
          <a:p>
            <a:r>
              <a:rPr lang="es-MX" dirty="0" smtClean="0"/>
              <a:t>Más de            Países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Los </a:t>
            </a:r>
            <a:r>
              <a:rPr lang="es-MX" sz="2400" dirty="0">
                <a:solidFill>
                  <a:schemeClr val="bg1"/>
                </a:solidFill>
              </a:rPr>
              <a:t>programas de </a:t>
            </a:r>
            <a:r>
              <a:rPr lang="es-MX" sz="2400" dirty="0" smtClean="0">
                <a:solidFill>
                  <a:schemeClr val="bg1"/>
                </a:solidFill>
              </a:rPr>
              <a:t>la División de Educación Continua y Desarrollo Empresarial tienen </a:t>
            </a:r>
            <a:r>
              <a:rPr lang="es-MX" sz="2400" dirty="0">
                <a:solidFill>
                  <a:schemeClr val="bg1"/>
                </a:solidFill>
              </a:rPr>
              <a:t>presencia en diversos </a:t>
            </a:r>
            <a:r>
              <a:rPr lang="es-MX" sz="2400" dirty="0" smtClean="0">
                <a:solidFill>
                  <a:schemeClr val="bg1"/>
                </a:solidFill>
              </a:rPr>
              <a:t>países</a:t>
            </a:r>
            <a:r>
              <a:rPr lang="es-MX" sz="2400" dirty="0">
                <a:solidFill>
                  <a:schemeClr val="bg1"/>
                </a:solidFill>
              </a:rPr>
              <a:t>, </a:t>
            </a:r>
            <a:r>
              <a:rPr lang="es-MX" sz="2400" dirty="0" smtClean="0">
                <a:solidFill>
                  <a:schemeClr val="bg1"/>
                </a:solidFill>
              </a:rPr>
              <a:t>entre los </a:t>
            </a:r>
            <a:r>
              <a:rPr lang="es-MX" sz="2400" dirty="0">
                <a:solidFill>
                  <a:schemeClr val="bg1"/>
                </a:solidFill>
              </a:rPr>
              <a:t>cuales se encuentran</a:t>
            </a:r>
            <a:r>
              <a:rPr lang="es-MX" sz="2400" dirty="0" smtClean="0">
                <a:solidFill>
                  <a:schemeClr val="bg1"/>
                </a:solidFill>
              </a:rPr>
              <a:t>:</a:t>
            </a: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7380312" y="288894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51920" y="44624"/>
            <a:ext cx="2160241" cy="15841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9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63</a:t>
            </a:r>
            <a:endParaRPr lang="es-MX" sz="8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480" y="3645024"/>
            <a:ext cx="8136000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3" rtlCol="0">
            <a:spAutoFit/>
          </a:bodyPr>
          <a:lstStyle/>
          <a:p>
            <a:pPr marL="177800" lvl="1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Estados Unidos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Inglaterra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Alemania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Italia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Japón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Australia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Nueva Zelanda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Singapur</a:t>
            </a:r>
          </a:p>
          <a:p>
            <a:pPr marL="177800" indent="279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China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España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Brasil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Argentina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Venezuela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Puerto Rico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Panamá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Chile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Portugal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Colombia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Perú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Ecuador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Bolivia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Uruguay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República Dominicana</a:t>
            </a:r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2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30"/>
          <a:stretch/>
        </p:blipFill>
        <p:spPr bwMode="auto">
          <a:xfrm>
            <a:off x="267642" y="188640"/>
            <a:ext cx="869684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229600" cy="1143000"/>
          </a:xfrm>
        </p:spPr>
        <p:txBody>
          <a:bodyPr/>
          <a:lstStyle/>
          <a:p>
            <a:r>
              <a:rPr lang="es-MX" dirty="0" smtClean="0"/>
              <a:t>Más de              Países</a:t>
            </a:r>
            <a:endParaRPr lang="es-MX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45078" y="5301208"/>
            <a:ext cx="2160241" cy="15841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63</a:t>
            </a:r>
            <a:endParaRPr lang="es-MX" sz="8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483" y="2962616"/>
            <a:ext cx="8964488" cy="379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Organizaciones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Desde su creación la DECDE, ha impactado en el sector empresarial en las siguientes organizaciones:</a:t>
            </a:r>
          </a:p>
          <a:p>
            <a:pPr algn="l">
              <a:lnSpc>
                <a:spcPts val="2600"/>
              </a:lnSpc>
            </a:pPr>
            <a:endParaRPr lang="es-MX" sz="2400" dirty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00192" y="2780928"/>
            <a:ext cx="2535333" cy="3255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63411" y="2743371"/>
            <a:ext cx="2472114" cy="3255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Pulsa para regresar</a:t>
            </a:r>
            <a:endParaRPr lang="es-MX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6878" y="5967061"/>
            <a:ext cx="3861943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  <a:latin typeface="Arial Narrow" pitchFamily="34" charset="0"/>
              </a:rPr>
              <a:t>Gobiernos estatales y gobierno federal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14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469" y="2766033"/>
            <a:ext cx="8712968" cy="64031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67469" y="2636912"/>
            <a:ext cx="871296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380312" y="2835781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pic>
        <p:nvPicPr>
          <p:cNvPr id="1026" name="Picture 2" descr="http://t1.gstatic.com/images?q=tbn:ANd9GcSyUaMBAsLD4N5w-kCRJnvOBrnK1lL0G8GhbX5YllOry9W9I4Sb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1563"/>
            <a:ext cx="1228725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gbMQ2MFiAiiIRRz8FPqNvix_4SazBpDHMC_a0YzXd2YDh0HH5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7870"/>
            <a:ext cx="1228725" cy="2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SJFCxA5ZNKZt426rGF0srt6sNaRuWfObKqUbm1nzkx0a3f4Cf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67443"/>
            <a:ext cx="1728191" cy="4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3.gstatic.com/images?q=tbn:ANd9GcTIo3qtjl3yX7haCttSpExYs21VQtDU46JVD6EvxtZfpDOrroM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022175"/>
            <a:ext cx="614362" cy="6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2.gstatic.com/images?q=tbn:ANd9GcQFv66TYcihwB9zFQmlXXVIg79P92kW5W_H_HgxDwwOkQqz_Blir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26589"/>
            <a:ext cx="1588765" cy="4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3.gstatic.com/images?q=tbn:ANd9GcTsIDxwvpE7ITLGwKHLM-SruNkriMlKYyYHYI3sj4SlQ6lasEVTG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90697"/>
            <a:ext cx="542254" cy="5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data:image/jpg;base64,/9j/4AAQSkZJRgABAQAAAQABAAD/2wCEAAkGBhQSEBAUEhQRFBUUFRwWFxYYGBcUHRQXGB0WHRoZFhUZHCkeFxsnGRYVHy8gJCgtLS04FR4xNTIqOiYrOCkBCQoKDgwOGQ8PGiwlHyIpLDAsKjQpLCwsLCkpLCwpLCwsKSkpLCwsLCwsKSwsLCwsKSwpKSksLCksKSwsLCwsLP/AABEIAFoAtwMBIgACEQEDEQH/xAAcAAEAAQUBAQAAAAAAAAAAAAAAAQMEBQYHAgj/xAA8EAACAQMCAwQHBgYABwAAAAABAgMABBESIQUGMRMiQVEWVGFxgZPRByMyUpGhFBVCYpKxJCYzY3Oy8f/EABgBAQEBAQEAAAAAAAAAAAAAAAABAgME/8QAHhEBAQEBAAIDAQEAAAAAAAAAAAERAhIxAyFBgVH/2gAMAwEAAhEDEQA/AO4UpUM+Bk0E1GaxFxzVbppJljKFgnaB0Kqx6B21d0ncjPlXPOZvtBuhco1q0TxAmMJG4l1yKRksqgO2xXujY74JrHXc59s9dSOtZqa59wD7TGkljgktrguQoaQRtGoY7ktG28a43ySelb+Gq89Tr0Sy+nqlKVpopSlApSlApSlApSlApSlApSlApSlBIpQUoIrB85cMM9o8YIGojZmVFO+wZmVts46DNZysTzTwo3NrJEpUFsHvIsgOCDjQxCk7eO3nUv3Evpx6aS0tJDb3DtcqAwwsSRrDIQQxGV1SYJGMNsNW3hWqwXQWXWi4w+U0M8ZXy0sCSPjvvW98d4c1qzLN2bkxLHD25ijARMbRyLqIcNnAJ3yM5ycaLcwF2ZgkYwCWCMpAK51lRnAGdwo2xjG1eD5NlePv2uLjjkhuTMO6+vOklmGQdtQJw+PHz6nJNbby99oT9urXNzLH+JpBoQqcHIVSzHSD+HAXO2cgZrVeG8JillgTU6iRTqI0voK6ixGk790agDjG4NLO8to2icRyuwUZVtOkSZH3iYPeGBsjDGT4ipz1ebupzbPvXU4/tigVkWeGaLWA2Tg6UbVu3jkYGwB67Zre7G8WWKORNWl1DDIKnB3GVO4PsNc3suf7GWGBbu3Qtq0rGFSfRjp3AikA5wAF3rpFrOrRqynukAjbG3uPT3V7eOt/Xr5u/qvSvKuD0r1XRspSlApSlApSozQTSrT+axatPaxavy61z+mc1dA1NTU0pSqpSlKCRSgpQeW6Vz/0qv4JXiu1s01EiAhtTvl8LiEOC4wQMnQOmTXQa8GEZzgZ6ZxvjyzWbNSxxVuDzXFzOl7a5fDf8RCrgox6EqO7N0AC52wdya1zjvLphc6ykIMgURsHQqulT2gVhqKE5G2SPGvo7TVlxLgsVwrLNGjhlKHI30nqA3UeHTyrl18OxyvxbHzjHwOZhAwiZhOWEfT7zs/x4z4Dz8a2O35UgNoZG7eKSRVaFpcrE2QDjtQnTAZs7ZGwzgk3PJXK/wDG3k0LvL/C2kjlU1ZGSzKq5PQEIScDcAjxJPWb7lSCaHsZlaSPUG0s7ncdNwc49lcvj+KWaxx8euZfZzyLHPLI90YZxEcBElSYE/8AcCHOMdBkg59ldGi5agtLW5S3j0K8bZGpj/S3TJOBudh5k1V4Fyjb2hYwIFLEnJ7xAYglQx3C5GcVkOJ/9Cb/AMbf+pr0ccePLrxz4xpX2c8ViteBwTTtojBbU2C2MyEDYDPWs5e8/WUTlXmIwdLMEkZFb8rShdIO+4zt41oSH/lIe/b51dC4lw1Bw2WLSOzFsy6fDAQ/vnes825/E5tz+LtOZLc3C24kBlePtVXDYaM/1K+NJHuNXHEuKRwIHlbSpZUGxbLOQqgADJJJArl6xNFwjg/EFBL2eC+OrQOxV1+AxjyrdJp1vL23VSGitkFyx8GklBEA+CGR/ilanWty6yV/zLBDIsTMzSkahFGjyvp/MUQEqPacVU4Xx6G4DmFw2g6XXBVkPk6MAyn3itD5AnuWfiEyRQSPJdurtJK0bDRjSmkRt3QD5/6rO8N4Dcjicl3IsEaSQdk6JI0hZlI0scovgMf/AGk6tJ1q+Xn2yIgKzA9u+iMBXyx1afw4yBq21Hatce4fivEri31utnabSKjFTcSE4w7DfRkNsPy+2rn7JbBBw/XpUs00hJIBPccgAeQGCR7yfGrL7Nz2XEeMQPs5l7QA+K6n3HwdD8RU8rc39Y23G3NyZZGPszaW2ny7NP2OM59ua9WcEHDrUKXKRRk4LsWPeYkKD1bc4AG/SsxmsNzJx2G2WIyq0jPIFhjVQzPJ4aQcAHBO5IxXT6jp6eLPnK2kmWHMkcjjKLLFJCZB/YZFGr/dVrrmq2jllieUK8SqzLpbYOcLjA75JOAoyfZWn89TTu3DGkhWEC9i0kyCSQEnyUaVGAc4J8Ku7W1VuY7hiBlLSNl9hJ0k+/SSM+Gfbvjyu4z5XcbDYc3W8svYhnSXGRHLHJCzDzUOBq+FeuGccaWeaIxlQmcHPkcbjwz4e7x61rH2tDRDZSrtLHdp2ZHXfOQP0G1b8oqy/diy/ePQpQUrbRUGppQeDKB1IHxFWs/F4U/FNCvvdR/s1SveWrWZy8tvDI5xlmQMTjpuatvQiw9TtPlJ9KiOX/ZPzBHFe3QkkSNJlLLqYKNSuxAyf7Wb9K7CnFYSARLEc9MOpz+9Y/0KsfVLX5afSo9B7D1O0+Un0rHHN5mM8c3mYy4nU/1L+oqjegPHIgZRrRlzkbZBGf3rH+hdj6pbfLX6VPoZZeq23y1+ldG2A9Ax/KRw/wDiF/FntdI6a9WNGv4da2i+thJbyRa1UvE0erY41KV1Yz7c4zVt6GWXqtv8tfpT0MsvVbf/AAX6VmcxPGRQ4Vy8kXD0s3dZFERiZtl1Bs52ycfi8688ncuLY2wi7USMW1NIcLq2AUYycAKqr8KufQyy9Vt/8F+lPQyy9Vtvlr9KvjhkYp+WHhupriynij7c5lhlXXG7DPfUqwZG3OfDesrw22mDs9xcRuSukRxqEjXpk95izttjJOPZT0MsvVbb5a/SsbxnhfDLXsO2t7Ze2mWBPu13d84+G3WmQyLzk7gIsbUQGVZMOzasBfxknGMnpmqHMHKcc80dxFKbe5jGFmTScj8siHZ16/rVa55WsI0d3trZVRSzEouFVQSSfYAD+lWXA+XreZXaXh1vApI7LIRmdCAQzqB92f7ck08ZmGRX7LiBGk3FgPDtBFIW94Qy6c/tVrxrk4zQ2wW6b+Itpe1SeTS+pycnWowAvTAHTArL+htl6rb/AOC/So9DLL1W2+Wv0qeP0Waw3FuVbi7WEzXUQkhlSWMRx4jDIcksrPqcnzyAPLfNYs2cj8fm0yBJY7ONg2klSc4ZWj1boc5xqBGBg1udnyxaxOHit4EdejKgBGRjYj2GvacDhF01yE++ZBGXy26DoNOceHlUvP8AiXliPReWe4gmvZY3WA6ooYkZE1/ncsxZyPAbCtnAqcUrUmNYkUoKVRFKUoFKUoFKUoFKUoFKUoFKUoINc15ti/j3vozFdOsUZt7d449apOCGkkDZG4dY49umh9966NdKxRxGQrlTpJGQGxsSPEZxtVlwHg4traGHVqKLhnPV3O7ufazlm+NBpXFeNve8t3M2po5Vt5EnUBc9pGCsiNqHdBOemDvsar2nEZzcWXD0uJMtai6mm0xaxHsqRR4TQMsCSxUnA8zmry75BcjjCRzKsXEFyEKk9jMV0u+c7hsA49gq9uuU3ElnPBIiz28PYHUpKTxELqVgDle8uoMOmehoLT+ZzW3EFtGlaaO4t5JYmfSXiki/EpKqA6EMCMjIIIyRWvW3NN5DweLiU04kZ4VjSDs1CGSRwqyyMo1E9SVAAxgDxJ2+25Xdrp7u4dGm7IwxKgOiBG3Y945dycZJxsMAVQh5DU8Ij4dLITpjCdqg0kMp1K6g+IOKDEScelhe0MU93dl5kjuI3tnRdD7NJGRCvZaWIONRBHXPWugisDYW1/8AdrNLalVI1OiPrlA8NLHTGTjc79TjFZ8UClKUEilBSgjFMVNKCMUxU0oIxTFTSgjFMVNKCMUxU0oIxTFTSgjFMVNKBUYqaUEYpippQRimKmlBGKYqaUClKUH/2Q=="/>
          <p:cNvSpPr>
            <a:spLocks noChangeAspect="1" noChangeArrowheads="1"/>
          </p:cNvSpPr>
          <p:nvPr/>
        </p:nvSpPr>
        <p:spPr bwMode="auto">
          <a:xfrm>
            <a:off x="117475" y="-423863"/>
            <a:ext cx="17430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8" descr="data:image/jpg;base64,/9j/4AAQSkZJRgABAQAAAQABAAD/2wCEAAkGBhQSEBAUEhQRFBUUFRwWFxYYGBcUHRQXGB0WHRoZFhUZHCkeFxsnGRYVHy8gJCgtLS04FR4xNTIqOiYrOCkBCQoKDgwOGQ8PGiwlHyIpLDAsKjQpLCwsLCkpLCwpLCwsKSkpLCwsLCwsKSwsLCwsKSwpKSksLCksKSwsLCwsLP/AABEIAFoAtwMBIgACEQEDEQH/xAAcAAEAAQUBAQAAAAAAAAAAAAAAAQMEBQYHAgj/xAA8EAACAQMCAwQHBgYABwAAAAABAgMABBESIQUGMRMiQVEWVGFxgZPRByMyUpGhFBVCYpKxJCYzY3Oy8f/EABgBAQEBAQEAAAAAAAAAAAAAAAABAgME/8QAHhEBAQEBAAIDAQEAAAAAAAAAAAERAhIxAyFBgVH/2gAMAwEAAhEDEQA/AO4UpUM+Bk0E1GaxFxzVbppJljKFgnaB0Kqx6B21d0ncjPlXPOZvtBuhco1q0TxAmMJG4l1yKRksqgO2xXujY74JrHXc59s9dSOtZqa59wD7TGkljgktrguQoaQRtGoY7ktG28a43ySelb+Gq89Tr0Sy+nqlKVpopSlApSlApSlApSlApSlApSlApSlBIpQUoIrB85cMM9o8YIGojZmVFO+wZmVts46DNZysTzTwo3NrJEpUFsHvIsgOCDjQxCk7eO3nUv3Evpx6aS0tJDb3DtcqAwwsSRrDIQQxGV1SYJGMNsNW3hWqwXQWXWi4w+U0M8ZXy0sCSPjvvW98d4c1qzLN2bkxLHD25ijARMbRyLqIcNnAJ3yM5ycaLcwF2ZgkYwCWCMpAK51lRnAGdwo2xjG1eD5NlePv2uLjjkhuTMO6+vOklmGQdtQJw+PHz6nJNbby99oT9urXNzLH+JpBoQqcHIVSzHSD+HAXO2cgZrVeG8JillgTU6iRTqI0voK6ixGk790agDjG4NLO8to2icRyuwUZVtOkSZH3iYPeGBsjDGT4ipz1ebupzbPvXU4/tigVkWeGaLWA2Tg6UbVu3jkYGwB67Zre7G8WWKORNWl1DDIKnB3GVO4PsNc3suf7GWGBbu3Qtq0rGFSfRjp3AikA5wAF3rpFrOrRqynukAjbG3uPT3V7eOt/Xr5u/qvSvKuD0r1XRspSlApSlApSozQTSrT+axatPaxavy61z+mc1dA1NTU0pSqpSlKCRSgpQeW6Vz/0qv4JXiu1s01EiAhtTvl8LiEOC4wQMnQOmTXQa8GEZzgZ6ZxvjyzWbNSxxVuDzXFzOl7a5fDf8RCrgox6EqO7N0AC52wdya1zjvLphc6ykIMgURsHQqulT2gVhqKE5G2SPGvo7TVlxLgsVwrLNGjhlKHI30nqA3UeHTyrl18OxyvxbHzjHwOZhAwiZhOWEfT7zs/x4z4Dz8a2O35UgNoZG7eKSRVaFpcrE2QDjtQnTAZs7ZGwzgk3PJXK/wDG3k0LvL/C2kjlU1ZGSzKq5PQEIScDcAjxJPWb7lSCaHsZlaSPUG0s7ncdNwc49lcvj+KWaxx8euZfZzyLHPLI90YZxEcBElSYE/8AcCHOMdBkg59ldGi5agtLW5S3j0K8bZGpj/S3TJOBudh5k1V4Fyjb2hYwIFLEnJ7xAYglQx3C5GcVkOJ/9Cb/AMbf+pr0ccePLrxz4xpX2c8ViteBwTTtojBbU2C2MyEDYDPWs5e8/WUTlXmIwdLMEkZFb8rShdIO+4zt41oSH/lIe/b51dC4lw1Bw2WLSOzFsy6fDAQ/vnes825/E5tz+LtOZLc3C24kBlePtVXDYaM/1K+NJHuNXHEuKRwIHlbSpZUGxbLOQqgADJJJArl6xNFwjg/EFBL2eC+OrQOxV1+AxjyrdJp1vL23VSGitkFyx8GklBEA+CGR/ilanWty6yV/zLBDIsTMzSkahFGjyvp/MUQEqPacVU4Xx6G4DmFw2g6XXBVkPk6MAyn3itD5AnuWfiEyRQSPJdurtJK0bDRjSmkRt3QD5/6rO8N4Dcjicl3IsEaSQdk6JI0hZlI0scovgMf/AGk6tJ1q+Xn2yIgKzA9u+iMBXyx1afw4yBq21Hatce4fivEri31utnabSKjFTcSE4w7DfRkNsPy+2rn7JbBBw/XpUs00hJIBPccgAeQGCR7yfGrL7Nz2XEeMQPs5l7QA+K6n3HwdD8RU8rc39Y23G3NyZZGPszaW2ny7NP2OM59ua9WcEHDrUKXKRRk4LsWPeYkKD1bc4AG/SsxmsNzJx2G2WIyq0jPIFhjVQzPJ4aQcAHBO5IxXT6jp6eLPnK2kmWHMkcjjKLLFJCZB/YZFGr/dVrrmq2jllieUK8SqzLpbYOcLjA75JOAoyfZWn89TTu3DGkhWEC9i0kyCSQEnyUaVGAc4J8Ku7W1VuY7hiBlLSNl9hJ0k+/SSM+Gfbvjyu4z5XcbDYc3W8svYhnSXGRHLHJCzDzUOBq+FeuGccaWeaIxlQmcHPkcbjwz4e7x61rH2tDRDZSrtLHdp2ZHXfOQP0G1b8oqy/diy/ePQpQUrbRUGppQeDKB1IHxFWs/F4U/FNCvvdR/s1SveWrWZy8tvDI5xlmQMTjpuatvQiw9TtPlJ9KiOX/ZPzBHFe3QkkSNJlLLqYKNSuxAyf7Wb9K7CnFYSARLEc9MOpz+9Y/0KsfVLX5afSo9B7D1O0+Un0rHHN5mM8c3mYy4nU/1L+oqjegPHIgZRrRlzkbZBGf3rH+hdj6pbfLX6VPoZZeq23y1+ldG2A9Ax/KRw/wDiF/FntdI6a9WNGv4da2i+thJbyRa1UvE0erY41KV1Yz7c4zVt6GWXqtv8tfpT0MsvVbf/AAX6VmcxPGRQ4Vy8kXD0s3dZFERiZtl1Bs52ycfi8688ncuLY2wi7USMW1NIcLq2AUYycAKqr8KufQyy9Vt/8F+lPQyy9Vtvlr9KvjhkYp+WHhupriynij7c5lhlXXG7DPfUqwZG3OfDesrw22mDs9xcRuSukRxqEjXpk95izttjJOPZT0MsvVbb5a/SsbxnhfDLXsO2t7Ze2mWBPu13d84+G3WmQyLzk7gIsbUQGVZMOzasBfxknGMnpmqHMHKcc80dxFKbe5jGFmTScj8siHZ16/rVa55WsI0d3trZVRSzEouFVQSSfYAD+lWXA+XreZXaXh1vApI7LIRmdCAQzqB92f7ck08ZmGRX7LiBGk3FgPDtBFIW94Qy6c/tVrxrk4zQ2wW6b+Itpe1SeTS+pycnWowAvTAHTArL+htl6rb/AOC/So9DLL1W2+Wv0qeP0Waw3FuVbi7WEzXUQkhlSWMRx4jDIcksrPqcnzyAPLfNYs2cj8fm0yBJY7ONg2klSc4ZWj1boc5xqBGBg1udnyxaxOHit4EdejKgBGRjYj2GvacDhF01yE++ZBGXy26DoNOceHlUvP8AiXliPReWe4gmvZY3WA6ooYkZE1/ncsxZyPAbCtnAqcUrUmNYkUoKVRFKUoFKUoFKUoFKUoFKUoFKUoINc15ti/j3vozFdOsUZt7d449apOCGkkDZG4dY49umh9966NdKxRxGQrlTpJGQGxsSPEZxtVlwHg4traGHVqKLhnPV3O7ufazlm+NBpXFeNve8t3M2po5Vt5EnUBc9pGCsiNqHdBOemDvsar2nEZzcWXD0uJMtai6mm0xaxHsqRR4TQMsCSxUnA8zmry75BcjjCRzKsXEFyEKk9jMV0u+c7hsA49gq9uuU3ElnPBIiz28PYHUpKTxELqVgDle8uoMOmehoLT+ZzW3EFtGlaaO4t5JYmfSXiki/EpKqA6EMCMjIIIyRWvW3NN5DweLiU04kZ4VjSDs1CGSRwqyyMo1E9SVAAxgDxJ2+25Xdrp7u4dGm7IwxKgOiBG3Y945dycZJxsMAVQh5DU8Ij4dLITpjCdqg0kMp1K6g+IOKDEScelhe0MU93dl5kjuI3tnRdD7NJGRCvZaWIONRBHXPWugisDYW1/8AdrNLalVI1OiPrlA8NLHTGTjc79TjFZ8UClKUEilBSgjFMVNKCMUxU0oIxTFTSgjFMVNKCMUxU0oIxTFTSgjFMVNKBUYqaUEYpippQRimKmlBGKYqaUClKUH/2Q=="/>
          <p:cNvSpPr>
            <a:spLocks noChangeAspect="1" noChangeArrowheads="1"/>
          </p:cNvSpPr>
          <p:nvPr/>
        </p:nvSpPr>
        <p:spPr bwMode="auto">
          <a:xfrm>
            <a:off x="269875" y="-271463"/>
            <a:ext cx="17430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0" descr="data:image/jpg;base64,/9j/4AAQSkZJRgABAQAAAQABAAD/2wCEAAkGBhQSEBAUEhQRFBUUFRwWFxYYGBcUHRQXGB0WHRoZFhUZHCkeFxsnGRYVHy8gJCgtLS04FR4xNTIqOiYrOCkBCQoKDgwOGQ8PGiwlHyIpLDAsKjQpLCwsLCkpLCwpLCwsKSkpLCwsLCwsKSwsLCwsKSwpKSksLCksKSwsLCwsLP/AABEIAFoAtwMBIgACEQEDEQH/xAAcAAEAAQUBAQAAAAAAAAAAAAAAAQMEBQYHAgj/xAA8EAACAQMCAwQHBgYABwAAAAABAgMABBESIQUGMRMiQVEWVGFxgZPRByMyUpGhFBVCYpKxJCYzY3Oy8f/EABgBAQEBAQEAAAAAAAAAAAAAAAABAgME/8QAHhEBAQEBAAIDAQEAAAAAAAAAAAERAhIxAyFBgVH/2gAMAwEAAhEDEQA/AO4UpUM+Bk0E1GaxFxzVbppJljKFgnaB0Kqx6B21d0ncjPlXPOZvtBuhco1q0TxAmMJG4l1yKRksqgO2xXujY74JrHXc59s9dSOtZqa59wD7TGkljgktrguQoaQRtGoY7ktG28a43ySelb+Gq89Tr0Sy+nqlKVpopSlApSlApSlApSlApSlApSlApSlBIpQUoIrB85cMM9o8YIGojZmVFO+wZmVts46DNZysTzTwo3NrJEpUFsHvIsgOCDjQxCk7eO3nUv3Evpx6aS0tJDb3DtcqAwwsSRrDIQQxGV1SYJGMNsNW3hWqwXQWXWi4w+U0M8ZXy0sCSPjvvW98d4c1qzLN2bkxLHD25ijARMbRyLqIcNnAJ3yM5ycaLcwF2ZgkYwCWCMpAK51lRnAGdwo2xjG1eD5NlePv2uLjjkhuTMO6+vOklmGQdtQJw+PHz6nJNbby99oT9urXNzLH+JpBoQqcHIVSzHSD+HAXO2cgZrVeG8JillgTU6iRTqI0voK6ixGk790agDjG4NLO8to2icRyuwUZVtOkSZH3iYPeGBsjDGT4ipz1ebupzbPvXU4/tigVkWeGaLWA2Tg6UbVu3jkYGwB67Zre7G8WWKORNWl1DDIKnB3GVO4PsNc3suf7GWGBbu3Qtq0rGFSfRjp3AikA5wAF3rpFrOrRqynukAjbG3uPT3V7eOt/Xr5u/qvSvKuD0r1XRspSlApSlApSozQTSrT+axatPaxavy61z+mc1dA1NTU0pSqpSlKCRSgpQeW6Vz/0qv4JXiu1s01EiAhtTvl8LiEOC4wQMnQOmTXQa8GEZzgZ6ZxvjyzWbNSxxVuDzXFzOl7a5fDf8RCrgox6EqO7N0AC52wdya1zjvLphc6ykIMgURsHQqulT2gVhqKE5G2SPGvo7TVlxLgsVwrLNGjhlKHI30nqA3UeHTyrl18OxyvxbHzjHwOZhAwiZhOWEfT7zs/x4z4Dz8a2O35UgNoZG7eKSRVaFpcrE2QDjtQnTAZs7ZGwzgk3PJXK/wDG3k0LvL/C2kjlU1ZGSzKq5PQEIScDcAjxJPWb7lSCaHsZlaSPUG0s7ncdNwc49lcvj+KWaxx8euZfZzyLHPLI90YZxEcBElSYE/8AcCHOMdBkg59ldGi5agtLW5S3j0K8bZGpj/S3TJOBudh5k1V4Fyjb2hYwIFLEnJ7xAYglQx3C5GcVkOJ/9Cb/AMbf+pr0ccePLrxz4xpX2c8ViteBwTTtojBbU2C2MyEDYDPWs5e8/WUTlXmIwdLMEkZFb8rShdIO+4zt41oSH/lIe/b51dC4lw1Bw2WLSOzFsy6fDAQ/vnes825/E5tz+LtOZLc3C24kBlePtVXDYaM/1K+NJHuNXHEuKRwIHlbSpZUGxbLOQqgADJJJArl6xNFwjg/EFBL2eC+OrQOxV1+AxjyrdJp1vL23VSGitkFyx8GklBEA+CGR/ilanWty6yV/zLBDIsTMzSkahFGjyvp/MUQEqPacVU4Xx6G4DmFw2g6XXBVkPk6MAyn3itD5AnuWfiEyRQSPJdurtJK0bDRjSmkRt3QD5/6rO8N4Dcjicl3IsEaSQdk6JI0hZlI0scovgMf/AGk6tJ1q+Xn2yIgKzA9u+iMBXyx1afw4yBq21Hatce4fivEri31utnabSKjFTcSE4w7DfRkNsPy+2rn7JbBBw/XpUs00hJIBPccgAeQGCR7yfGrL7Nz2XEeMQPs5l7QA+K6n3HwdD8RU8rc39Y23G3NyZZGPszaW2ny7NP2OM59ua9WcEHDrUKXKRRk4LsWPeYkKD1bc4AG/SsxmsNzJx2G2WIyq0jPIFhjVQzPJ4aQcAHBO5IxXT6jp6eLPnK2kmWHMkcjjKLLFJCZB/YZFGr/dVrrmq2jllieUK8SqzLpbYOcLjA75JOAoyfZWn89TTu3DGkhWEC9i0kyCSQEnyUaVGAc4J8Ku7W1VuY7hiBlLSNl9hJ0k+/SSM+Gfbvjyu4z5XcbDYc3W8svYhnSXGRHLHJCzDzUOBq+FeuGccaWeaIxlQmcHPkcbjwz4e7x61rH2tDRDZSrtLHdp2ZHXfOQP0G1b8oqy/diy/ePQpQUrbRUGppQeDKB1IHxFWs/F4U/FNCvvdR/s1SveWrWZy8tvDI5xlmQMTjpuatvQiw9TtPlJ9KiOX/ZPzBHFe3QkkSNJlLLqYKNSuxAyf7Wb9K7CnFYSARLEc9MOpz+9Y/0KsfVLX5afSo9B7D1O0+Un0rHHN5mM8c3mYy4nU/1L+oqjegPHIgZRrRlzkbZBGf3rH+hdj6pbfLX6VPoZZeq23y1+ldG2A9Ax/KRw/wDiF/FntdI6a9WNGv4da2i+thJbyRa1UvE0erY41KV1Yz7c4zVt6GWXqtv8tfpT0MsvVbf/AAX6VmcxPGRQ4Vy8kXD0s3dZFERiZtl1Bs52ycfi8688ncuLY2wi7USMW1NIcLq2AUYycAKqr8KufQyy9Vt/8F+lPQyy9Vtvlr9KvjhkYp+WHhupriynij7c5lhlXXG7DPfUqwZG3OfDesrw22mDs9xcRuSukRxqEjXpk95izttjJOPZT0MsvVbb5a/SsbxnhfDLXsO2t7Ze2mWBPu13d84+G3WmQyLzk7gIsbUQGVZMOzasBfxknGMnpmqHMHKcc80dxFKbe5jGFmTScj8siHZ16/rVa55WsI0d3trZVRSzEouFVQSSfYAD+lWXA+XreZXaXh1vApI7LIRmdCAQzqB92f7ck08ZmGRX7LiBGk3FgPDtBFIW94Qy6c/tVrxrk4zQ2wW6b+Itpe1SeTS+pycnWowAvTAHTArL+htl6rb/AOC/So9DLL1W2+Wv0qeP0Waw3FuVbi7WEzXUQkhlSWMRx4jDIcksrPqcnzyAPLfNYs2cj8fm0yBJY7ONg2klSc4ZWj1boc5xqBGBg1udnyxaxOHit4EdejKgBGRjYj2GvacDhF01yE++ZBGXy26DoNOceHlUvP8AiXliPReWe4gmvZY3WA6ooYkZE1/ncsxZyPAbCtnAqcUrUmNYkUoKVRFKUoFKUoFKUoFKUoFKUoFKUoINc15ti/j3vozFdOsUZt7d449apOCGkkDZG4dY49umh9966NdKxRxGQrlTpJGQGxsSPEZxtVlwHg4traGHVqKLhnPV3O7ufazlm+NBpXFeNve8t3M2po5Vt5EnUBc9pGCsiNqHdBOemDvsar2nEZzcWXD0uJMtai6mm0xaxHsqRR4TQMsCSxUnA8zmry75BcjjCRzKsXEFyEKk9jMV0u+c7hsA49gq9uuU3ElnPBIiz28PYHUpKTxELqVgDle8uoMOmehoLT+ZzW3EFtGlaaO4t5JYmfSXiki/EpKqA6EMCMjIIIyRWvW3NN5DweLiU04kZ4VjSDs1CGSRwqyyMo1E9SVAAxgDxJ2+25Xdrp7u4dGm7IwxKgOiBG3Y945dycZJxsMAVQh5DU8Ij4dLITpjCdqg0kMp1K6g+IOKDEScelhe0MU93dl5kjuI3tnRdD7NJGRCvZaWIONRBHXPWugisDYW1/8AdrNLalVI1OiPrlA8NLHTGTjc79TjFZ8UClKUEilBSgjFMVNKCMUxU0oIxTFTSgjFMVNKCMUxU0oIxTFTSgjFMVNKBUYqaUEYpippQRimKmlBGKYqaUClKUH/2Q=="/>
          <p:cNvSpPr>
            <a:spLocks noChangeAspect="1" noChangeArrowheads="1"/>
          </p:cNvSpPr>
          <p:nvPr/>
        </p:nvSpPr>
        <p:spPr bwMode="auto">
          <a:xfrm>
            <a:off x="422275" y="-119063"/>
            <a:ext cx="17430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AutoShape 22" descr="data:image/jpg;base64,/9j/4AAQSkZJRgABAQAAAQABAAD/2wCEAAkGBhQSEBAUEhQRFBUUFRwWFxYYGBcUHRQXGB0WHRoZFhUZHCkeFxsnGRYVHy8gJCgtLS04FR4xNTIqOiYrOCkBCQoKDgwOGQ8PGiwlHyIpLDAsKjQpLCwsLCkpLCwpLCwsKSkpLCwsLCwsKSwsLCwsKSwpKSksLCksKSwsLCwsLP/AABEIAFoAtwMBIgACEQEDEQH/xAAcAAEAAQUBAQAAAAAAAAAAAAAAAQMEBQYHAgj/xAA8EAACAQMCAwQHBgYABwAAAAABAgMABBESIQUGMRMiQVEWVGFxgZPRByMyUpGhFBVCYpKxJCYzY3Oy8f/EABgBAQEBAQEAAAAAAAAAAAAAAAABAgME/8QAHhEBAQEBAAIDAQEAAAAAAAAAAAERAhIxAyFBgVH/2gAMAwEAAhEDEQA/AO4UpUM+Bk0E1GaxFxzVbppJljKFgnaB0Kqx6B21d0ncjPlXPOZvtBuhco1q0TxAmMJG4l1yKRksqgO2xXujY74JrHXc59s9dSOtZqa59wD7TGkljgktrguQoaQRtGoY7ktG28a43ySelb+Gq89Tr0Sy+nqlKVpopSlApSlApSlApSlApSlApSlApSlBIpQUoIrB85cMM9o8YIGojZmVFO+wZmVts46DNZysTzTwo3NrJEpUFsHvIsgOCDjQxCk7eO3nUv3Evpx6aS0tJDb3DtcqAwwsSRrDIQQxGV1SYJGMNsNW3hWqwXQWXWi4w+U0M8ZXy0sCSPjvvW98d4c1qzLN2bkxLHD25ijARMbRyLqIcNnAJ3yM5ycaLcwF2ZgkYwCWCMpAK51lRnAGdwo2xjG1eD5NlePv2uLjjkhuTMO6+vOklmGQdtQJw+PHz6nJNbby99oT9urXNzLH+JpBoQqcHIVSzHSD+HAXO2cgZrVeG8JillgTU6iRTqI0voK6ixGk790agDjG4NLO8to2icRyuwUZVtOkSZH3iYPeGBsjDGT4ipz1ebupzbPvXU4/tigVkWeGaLWA2Tg6UbVu3jkYGwB67Zre7G8WWKORNWl1DDIKnB3GVO4PsNc3suf7GWGBbu3Qtq0rGFSfRjp3AikA5wAF3rpFrOrRqynukAjbG3uPT3V7eOt/Xr5u/qvSvKuD0r1XRspSlApSlApSozQTSrT+axatPaxavy61z+mc1dA1NTU0pSqpSlKCRSgpQeW6Vz/0qv4JXiu1s01EiAhtTvl8LiEOC4wQMnQOmTXQa8GEZzgZ6ZxvjyzWbNSxxVuDzXFzOl7a5fDf8RCrgox6EqO7N0AC52wdya1zjvLphc6ykIMgURsHQqulT2gVhqKE5G2SPGvo7TVlxLgsVwrLNGjhlKHI30nqA3UeHTyrl18OxyvxbHzjHwOZhAwiZhOWEfT7zs/x4z4Dz8a2O35UgNoZG7eKSRVaFpcrE2QDjtQnTAZs7ZGwzgk3PJXK/wDG3k0LvL/C2kjlU1ZGSzKq5PQEIScDcAjxJPWb7lSCaHsZlaSPUG0s7ncdNwc49lcvj+KWaxx8euZfZzyLHPLI90YZxEcBElSYE/8AcCHOMdBkg59ldGi5agtLW5S3j0K8bZGpj/S3TJOBudh5k1V4Fyjb2hYwIFLEnJ7xAYglQx3C5GcVkOJ/9Cb/AMbf+pr0ccePLrxz4xpX2c8ViteBwTTtojBbU2C2MyEDYDPWs5e8/WUTlXmIwdLMEkZFb8rShdIO+4zt41oSH/lIe/b51dC4lw1Bw2WLSOzFsy6fDAQ/vnes825/E5tz+LtOZLc3C24kBlePtVXDYaM/1K+NJHuNXHEuKRwIHlbSpZUGxbLOQqgADJJJArl6xNFwjg/EFBL2eC+OrQOxV1+AxjyrdJp1vL23VSGitkFyx8GklBEA+CGR/ilanWty6yV/zLBDIsTMzSkahFGjyvp/MUQEqPacVU4Xx6G4DmFw2g6XXBVkPk6MAyn3itD5AnuWfiEyRQSPJdurtJK0bDRjSmkRt3QD5/6rO8N4Dcjicl3IsEaSQdk6JI0hZlI0scovgMf/AGk6tJ1q+Xn2yIgKzA9u+iMBXyx1afw4yBq21Hatce4fivEri31utnabSKjFTcSE4w7DfRkNsPy+2rn7JbBBw/XpUs00hJIBPccgAeQGCR7yfGrL7Nz2XEeMQPs5l7QA+K6n3HwdD8RU8rc39Y23G3NyZZGPszaW2ny7NP2OM59ua9WcEHDrUKXKRRk4LsWPeYkKD1bc4AG/SsxmsNzJx2G2WIyq0jPIFhjVQzPJ4aQcAHBO5IxXT6jp6eLPnK2kmWHMkcjjKLLFJCZB/YZFGr/dVrrmq2jllieUK8SqzLpbYOcLjA75JOAoyfZWn89TTu3DGkhWEC9i0kyCSQEnyUaVGAc4J8Ku7W1VuY7hiBlLSNl9hJ0k+/SSM+Gfbvjyu4z5XcbDYc3W8svYhnSXGRHLHJCzDzUOBq+FeuGccaWeaIxlQmcHPkcbjwz4e7x61rH2tDRDZSrtLHdp2ZHXfOQP0G1b8oqy/diy/ePQpQUrbRUGppQeDKB1IHxFWs/F4U/FNCvvdR/s1SveWrWZy8tvDI5xlmQMTjpuatvQiw9TtPlJ9KiOX/ZPzBHFe3QkkSNJlLLqYKNSuxAyf7Wb9K7CnFYSARLEc9MOpz+9Y/0KsfVLX5afSo9B7D1O0+Un0rHHN5mM8c3mYy4nU/1L+oqjegPHIgZRrRlzkbZBGf3rH+hdj6pbfLX6VPoZZeq23y1+ldG2A9Ax/KRw/wDiF/FntdI6a9WNGv4da2i+thJbyRa1UvE0erY41KV1Yz7c4zVt6GWXqtv8tfpT0MsvVbf/AAX6VmcxPGRQ4Vy8kXD0s3dZFERiZtl1Bs52ycfi8688ncuLY2wi7USMW1NIcLq2AUYycAKqr8KufQyy9Vt/8F+lPQyy9Vtvlr9KvjhkYp+WHhupriynij7c5lhlXXG7DPfUqwZG3OfDesrw22mDs9xcRuSukRxqEjXpk95izttjJOPZT0MsvVbb5a/SsbxnhfDLXsO2t7Ze2mWBPu13d84+G3WmQyLzk7gIsbUQGVZMOzasBfxknGMnpmqHMHKcc80dxFKbe5jGFmTScj8siHZ16/rVa55WsI0d3trZVRSzEouFVQSSfYAD+lWXA+XreZXaXh1vApI7LIRmdCAQzqB92f7ck08ZmGRX7LiBGk3FgPDtBFIW94Qy6c/tVrxrk4zQ2wW6b+Itpe1SeTS+pycnWowAvTAHTArL+htl6rb/AOC/So9DLL1W2+Wv0qeP0Waw3FuVbi7WEzXUQkhlSWMRx4jDIcksrPqcnzyAPLfNYs2cj8fm0yBJY7ONg2klSc4ZWj1boc5xqBGBg1udnyxaxOHit4EdejKgBGRjYj2GvacDhF01yE++ZBGXy26DoNOceHlUvP8AiXliPReWe4gmvZY3WA6ooYkZE1/ncsxZyPAbCtnAqcUrUmNYkUoKVRFKUoFKUoFKUoFKUoFKUoFKUoINc15ti/j3vozFdOsUZt7d449apOCGkkDZG4dY49umh9966NdKxRxGQrlTpJGQGxsSPEZxtVlwHg4traGHVqKLhnPV3O7ufazlm+NBpXFeNve8t3M2po5Vt5EnUBc9pGCsiNqHdBOemDvsar2nEZzcWXD0uJMtai6mm0xaxHsqRR4TQMsCSxUnA8zmry75BcjjCRzKsXEFyEKk9jMV0u+c7hsA49gq9uuU3ElnPBIiz28PYHUpKTxELqVgDle8uoMOmehoLT+ZzW3EFtGlaaO4t5JYmfSXiki/EpKqA6EMCMjIIIyRWvW3NN5DweLiU04kZ4VjSDs1CGSRwqyyMo1E9SVAAxgDxJ2+25Xdrp7u4dGm7IwxKgOiBG3Y945dycZJxsMAVQh5DU8Ij4dLITpjCdqg0kMp1K6g+IOKDEScelhe0MU93dl5kjuI3tnRdD7NJGRCvZaWIONRBHXPWugisDYW1/8AdrNLalVI1OiPrlA8NLHTGTjc79TjFZ8UClKUEilBSgjFMVNKCMUxU0oIxTFTSgjFMVNKCMUxU0oIxTFTSgjFMVNKBUYqaUEYpippQRimKmlBGKYqaUClKUH/2Q=="/>
          <p:cNvSpPr>
            <a:spLocks noChangeAspect="1" noChangeArrowheads="1"/>
          </p:cNvSpPr>
          <p:nvPr/>
        </p:nvSpPr>
        <p:spPr bwMode="auto">
          <a:xfrm>
            <a:off x="574675" y="33337"/>
            <a:ext cx="17430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48" name="Picture 24" descr="http://t0.gstatic.com/images?q=tbn:ANd9GcSGFcpdZF1gYRA5a3wTB3Iy-psJBxsuKV8JBN1XlJScrPeDsYTam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32" y="4478267"/>
            <a:ext cx="1103077" cy="4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6" descr="data:image/jpg;base64,/9j/4AAQSkZJRgABAQAAAQABAAD/2wCEAAkGBhQRERUQERIWFRMUGCIYGBcYGRgTHhMhFxYWGB8gIh4YHyghIiUvJSMeHzssJCcrLCwuISI1QTAsQTItMSkBCQoKDgwOGg8PGSskHyQ1KTE1LzIsNCwqNSwqMDE0NTQwKiovMC8sMik1Li4sLCwsLCw0MDUsKSwuLDQsLCw0LP/AABEIAF4AYAMBIgACEQEDEQH/xAAbAAEAAwEBAQEAAAAAAAAAAAAABAYHBQMBAv/EADYQAAIBAwMBBgMGBQUAAAAAAAECAwAEEQUSITEGEyJBUWEHcYEUFSMykaFCUpKxwSQzU+Hw/8QAGQEAAgMBAAAAAAAAAAAAAAAAAAECAwQF/8QAJxEAAgEDAwIGAwAAAAAAAAAAAAECAxEhEkFhMZETMoGhscEEIuH/2gAMAwEAAhEDEQA/ANxpSlAClKUAKUqu9te2cenQ72w0rcRx55c+p9FHmfpTjFydkKUlFXZ1Z9XiSeO2Lfiygsqjk4Qck+g8vc/WptZN8MdPnuLw6rdvjvQyR7uDMSOdo/lUAjj/AAa1mp1IKDtchTm5q9hSlKrLBSlKAFKUoAUpUHW9YS0gkuJT4I1yfU+gHuTgU0r4Qm7ZIXa3tXFp8Bml5Y8Rxg8yN6D29T5D6Zx+ytjfPJq+quRaqcADgzEZxFGP5fI/XnqQiVtUmk1LUX7uzhODjz8xDH6k+Z68/pK03TZteuR4e4sLfwqq8CJePCvkXI6ny/QHoQgqafu/pGCc3Ua9l9vg7PYC6uNR1H7cybLW3Ro40HCR7lChF9Tjkn2HTgVrFZ5r3xEttJIsbe3390owFdVVc54J5bd5nIzzX3R/i9AWWK6ZFdyMPFveNd2MBi4Ug+uARWepCc/2UcF9OcIfq5ZNCpSlZjSKUpQApSlACsx+Nd6zLa2UfWaQsR67dqKP6mz9K06sx+KgEV9pty/+2smGPptkjb+2T9KvoedFFfyMrur6Ybq+g0S3bbb2o2sR5tjdLIfU84Hufeuh2v7fR2cX3bpWFCDa8q87fUKfNvVv89PPSLlrXU9Xl25ljilkQHz8avn5YIPyqqdmuxdzqEqkIyxSMd05XCDqSR0B9MDjPHFbUovMui+WYm5LEOr+EV0nPJ6n961v4N6TbG3kllETSyOVAfaxCqB0B55OfnxU5vgdbeDE83BG/Owhx5gYUFc+uTiu3dfCrTn2/wCmCbPNGZS3sTnJ/v71Cr+RCcdKbJ0fx5wlqaRbaVydF7PC1LCKWUwkDETsZRGR5qz5YA+mSPlXWrnu2x0FyKUpSGKUpQAqvdu+zH3hZvAMCQeOMnyZc8H2Iyv1qw0pxk4u6FJKSszBrTVd8iNJKtpqVsO6Yzg93cqo27ZD/C2PCSeGGOemLfYdoZplW0tLvTraRFwkcZacNjyDMAo+QDGrH2u+H1vqHjcGOYDAlTr8mHRh8+fQis0v/greofwnilXyO4xn9CMfvW5Sp1Fl2ZicalN4V0Wwdrb6Je4vJ9Pt5c4EjybiR690nA+ZIHtUiDtBqUHguPsUiyECK4MvdBy3TwKCzn2UD5+dUmy+C985/EaKIeZLFz+ijn9a0jsh8OLewxJzLOBjvG/gz1CL0X9z71Cp4UVhp+hKn4knlNep3dFtpo4gLmUSykkswGxRk9FHkAOOean0pWRu5sQpSlIDzuJwis7HCqCxPoAMmqNpOsalqSG6tmgtrckiISI0rSAHGWwQAPl/3V11CzE0UkROBIjIT6blK/5qhdmdYudMgFjc2NxL3RIjkt071ZASSOh46+dXU1h26lU3lX6E247RXtzdvYWZhjNuim4ndWcb2A8KLn59fQ/WM3ba6gF5a3Ij+1W8BmikQHZKo8ypPB+vr6c/EM+n38159lmmtr1UdhGu+SB1Xoy9fM/+FQL7SLm9e91BraSIG1aCCJh+JJnqSo5Hnx7+3NqjHe1sdypuW1757EzT/iFM+l3M7hFvLdQ2Np2ssmGRtuehBx16iutr/aqWKwtpIgrXd13SRgjgtIqsTjPQc+fHFVTtN2VuBYW81vC5ma1W2uIgpLFcKVO3rlWGPr7VM+4by6urYKWtksbZNkjxbwZHRQwAbgkDj2209MOuNxap9M7Hd0nt6Put764H4kG5JUXw+NW2456ZyPlmo1jPq08a3BmtIBINyQsjN4TyNzbs5x6ftVeuOxd2JL2xYmRLxBMs4j7uMSo27DbeF3cj+k149plku7MQT6Xc/b40EaSKhdOCMkMp28ge/wA6NEb4tn4DXLe/9LzpvaGV9VubJtvcxRI64HOW25yc8jn0r5ofaWSS91CGUoIrXZtOMEBlZmLHPPSuD3U+n6ibxrWaaGe2jjPcr3jRNGqDBUfL5c9eK5U9jevFfzpayo+pSxxIhB3RoNwZ3x+UYOOfeo6Ivsu49bXudzsZ29nubvurhVWK4RpLXAwSqSMuDzycDP0960Css1rsZe2sdtcRTfaTZMvdwpCqNtJAYZXlsgc59zWoRSblDYIyM4IwRkZ5B6Gq6qjhxLKTllSPLURIYpBCQJdjd2T0DbTtz7ZxVZMl+gAgicjYT+OySMXw+dzCTgZCbQowctnaMYt1KrUrbFjjfcqk7aiM4CttJ2kAD/nUZUSYOQIm56Fj6ceUj6iDlYh0ZgCwYElW4Y7x08OABg5b8vBq4UqWvhEdHLKjqsOolAYz40EynaUQS7jGsZwScMAWYc9Vwetfq4uNRbvFEWFJcJgpu/IQgJEgwM/xDxDjjqRbKUa+EGjllUefU8uFjjGCdpIU5wspUDx5IOIwScEFm4xyPpfUGkdu7ACd53alkAYmM7A21uRuA54PJq1Uo18IejllJ2amUdMHDByGJRXyWbAyshCcbcAZHLdOMSdTub6KWaYACDG1QWRu7CMnj2nHJBk6t/JnHNW2lHicIWjllQtdU1B41bufzJuzhFxuWPHhd85B3kgjGMc1Z9PdzFGZgFlKAuB0Vto3Acnzz51IpUZSvsSjG25//9k="/>
          <p:cNvSpPr>
            <a:spLocks noChangeAspect="1" noChangeArrowheads="1"/>
          </p:cNvSpPr>
          <p:nvPr/>
        </p:nvSpPr>
        <p:spPr bwMode="auto">
          <a:xfrm>
            <a:off x="117475" y="-439738"/>
            <a:ext cx="9144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AutoShape 28" descr="data:image/jpg;base64,/9j/4AAQSkZJRgABAQAAAQABAAD/2wCEAAkGBhQRERUQERIWFRMUGCIYGBcYGRgTHhMhFxYWGB8gIh4YHyghIiUvJSMeHzssJCcrLCwuISI1QTAsQTItMSkBCQoKDgwOGg8PGSskHyQ1KTE1LzIsNCwqNSwqMDE0NTQwKiovMC8sMik1Li4sLCwsLCw0MDUsKSwuLDQsLCw0LP/AABEIAF4AYAMBIgACEQEDEQH/xAAbAAEAAwEBAQEAAAAAAAAAAAAABAYHBQMBAv/EADYQAAIBAwMBBgMGBQUAAAAAAAECAwAEEQUSITEGEyJBUWEHcYEUFSMykaFCUpKxwSQzU+Hw/8QAGQEAAgMBAAAAAAAAAAAAAAAAAAECAwQF/8QAJxEAAgEDAwIGAwAAAAAAAAAAAAECAxEhEkFhMZETMoGhscEEIuH/2gAMAwEAAhEDEQA/ANxpSlAClKUAKUqu9te2cenQ72w0rcRx55c+p9FHmfpTjFydkKUlFXZ1Z9XiSeO2Lfiygsqjk4Qck+g8vc/WptZN8MdPnuLw6rdvjvQyR7uDMSOdo/lUAjj/AAa1mp1IKDtchTm5q9hSlKrLBSlKAFKUoAUpUHW9YS0gkuJT4I1yfU+gHuTgU0r4Qm7ZIXa3tXFp8Bml5Y8Rxg8yN6D29T5D6Zx+ytjfPJq+quRaqcADgzEZxFGP5fI/XnqQiVtUmk1LUX7uzhODjz8xDH6k+Z68/pK03TZteuR4e4sLfwqq8CJePCvkXI6ny/QHoQgqafu/pGCc3Ua9l9vg7PYC6uNR1H7cybLW3Ro40HCR7lChF9Tjkn2HTgVrFZ5r3xEttJIsbe3390owFdVVc54J5bd5nIzzX3R/i9AWWK6ZFdyMPFveNd2MBi4Ug+uARWepCc/2UcF9OcIfq5ZNCpSlZjSKUpQApSlACsx+Nd6zLa2UfWaQsR67dqKP6mz9K06sx+KgEV9pty/+2smGPptkjb+2T9KvoedFFfyMrur6Ybq+g0S3bbb2o2sR5tjdLIfU84Hufeuh2v7fR2cX3bpWFCDa8q87fUKfNvVv89PPSLlrXU9Xl25ljilkQHz8avn5YIPyqqdmuxdzqEqkIyxSMd05XCDqSR0B9MDjPHFbUovMui+WYm5LEOr+EV0nPJ6n961v4N6TbG3kllETSyOVAfaxCqB0B55OfnxU5vgdbeDE83BG/Owhx5gYUFc+uTiu3dfCrTn2/wCmCbPNGZS3sTnJ/v71Cr+RCcdKbJ0fx5wlqaRbaVydF7PC1LCKWUwkDETsZRGR5qz5YA+mSPlXWrnu2x0FyKUpSGKUpQAqvdu+zH3hZvAMCQeOMnyZc8H2Iyv1qw0pxk4u6FJKSszBrTVd8iNJKtpqVsO6Yzg93cqo27ZD/C2PCSeGGOemLfYdoZplW0tLvTraRFwkcZacNjyDMAo+QDGrH2u+H1vqHjcGOYDAlTr8mHRh8+fQis0v/greofwnilXyO4xn9CMfvW5Sp1Fl2ZicalN4V0Wwdrb6Je4vJ9Pt5c4EjybiR690nA+ZIHtUiDtBqUHguPsUiyECK4MvdBy3TwKCzn2UD5+dUmy+C985/EaKIeZLFz+ijn9a0jsh8OLewxJzLOBjvG/gz1CL0X9z71Cp4UVhp+hKn4knlNep3dFtpo4gLmUSykkswGxRk9FHkAOOean0pWRu5sQpSlIDzuJwis7HCqCxPoAMmqNpOsalqSG6tmgtrckiISI0rSAHGWwQAPl/3V11CzE0UkROBIjIT6blK/5qhdmdYudMgFjc2NxL3RIjkt071ZASSOh46+dXU1h26lU3lX6E247RXtzdvYWZhjNuim4ndWcb2A8KLn59fQ/WM3ba6gF5a3Ij+1W8BmikQHZKo8ypPB+vr6c/EM+n38159lmmtr1UdhGu+SB1Xoy9fM/+FQL7SLm9e91BraSIG1aCCJh+JJnqSo5Hnx7+3NqjHe1sdypuW1757EzT/iFM+l3M7hFvLdQ2Np2ssmGRtuehBx16iutr/aqWKwtpIgrXd13SRgjgtIqsTjPQc+fHFVTtN2VuBYW81vC5ma1W2uIgpLFcKVO3rlWGPr7VM+4by6urYKWtksbZNkjxbwZHRQwAbgkDj2209MOuNxap9M7Hd0nt6Put764H4kG5JUXw+NW2456ZyPlmo1jPq08a3BmtIBINyQsjN4TyNzbs5x6ftVeuOxd2JL2xYmRLxBMs4j7uMSo27DbeF3cj+k149plku7MQT6Xc/b40EaSKhdOCMkMp28ge/wA6NEb4tn4DXLe/9LzpvaGV9VubJtvcxRI64HOW25yc8jn0r5ofaWSS91CGUoIrXZtOMEBlZmLHPPSuD3U+n6ibxrWaaGe2jjPcr3jRNGqDBUfL5c9eK5U9jevFfzpayo+pSxxIhB3RoNwZ3x+UYOOfeo6Ivsu49bXudzsZ29nubvurhVWK4RpLXAwSqSMuDzycDP0960Css1rsZe2sdtcRTfaTZMvdwpCqNtJAYZXlsgc59zWoRSblDYIyM4IwRkZ5B6Gq6qjhxLKTllSPLURIYpBCQJdjd2T0DbTtz7ZxVZMl+gAgicjYT+OySMXw+dzCTgZCbQowctnaMYt1KrUrbFjjfcqk7aiM4CttJ2kAD/nUZUSYOQIm56Fj6ceUj6iDlYh0ZgCwYElW4Y7x08OABg5b8vBq4UqWvhEdHLKjqsOolAYz40EynaUQS7jGsZwScMAWYc9Vwetfq4uNRbvFEWFJcJgpu/IQgJEgwM/xDxDjjqRbKUa+EGjllUefU8uFjjGCdpIU5wspUDx5IOIwScEFm4xyPpfUGkdu7ACd53alkAYmM7A21uRuA54PJq1Uo18IejllJ2amUdMHDByGJRXyWbAyshCcbcAZHLdOMSdTub6KWaYACDG1QWRu7CMnj2nHJBk6t/JnHNW2lHicIWjllQtdU1B41bufzJuzhFxuWPHhd85B3kgjGMc1Z9PdzFGZgFlKAuB0Vto3Acnzz51IpUZSvsSjG25//9k="/>
          <p:cNvSpPr>
            <a:spLocks noChangeAspect="1" noChangeArrowheads="1"/>
          </p:cNvSpPr>
          <p:nvPr/>
        </p:nvSpPr>
        <p:spPr bwMode="auto">
          <a:xfrm>
            <a:off x="269875" y="-287338"/>
            <a:ext cx="9144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AutoShape 30" descr="data:image/jpg;base64,/9j/4AAQSkZJRgABAQAAAQABAAD/2wCEAAkGBhQRERUQERIWFRMUGCIYGBcYGRgTHhMhFxYWGB8gIh4YHyghIiUvJSMeHzssJCcrLCwuISI1QTAsQTItMSkBCQoKDgwOGg8PGSskHyQ1KTE1LzIsNCwqNSwqMDE0NTQwKiovMC8sMik1Li4sLCwsLCw0MDUsKSwuLDQsLCw0LP/AABEIAF4AYAMBIgACEQEDEQH/xAAbAAEAAwEBAQEAAAAAAAAAAAAABAYHBQMBAv/EADYQAAIBAwMBBgMGBQUAAAAAAAECAwAEEQUSITEGEyJBUWEHcYEUFSMykaFCUpKxwSQzU+Hw/8QAGQEAAgMBAAAAAAAAAAAAAAAAAAECAwQF/8QAJxEAAgEDAwIGAwAAAAAAAAAAAAECAxEhEkFhMZETMoGhscEEIuH/2gAMAwEAAhEDEQA/ANxpSlAClKUAKUqu9te2cenQ72w0rcRx55c+p9FHmfpTjFydkKUlFXZ1Z9XiSeO2Lfiygsqjk4Qck+g8vc/WptZN8MdPnuLw6rdvjvQyR7uDMSOdo/lUAjj/AAa1mp1IKDtchTm5q9hSlKrLBSlKAFKUoAUpUHW9YS0gkuJT4I1yfU+gHuTgU0r4Qm7ZIXa3tXFp8Bml5Y8Rxg8yN6D29T5D6Zx+ytjfPJq+quRaqcADgzEZxFGP5fI/XnqQiVtUmk1LUX7uzhODjz8xDH6k+Z68/pK03TZteuR4e4sLfwqq8CJePCvkXI6ny/QHoQgqafu/pGCc3Ua9l9vg7PYC6uNR1H7cybLW3Ro40HCR7lChF9Tjkn2HTgVrFZ5r3xEttJIsbe3390owFdVVc54J5bd5nIzzX3R/i9AWWK6ZFdyMPFveNd2MBi4Ug+uARWepCc/2UcF9OcIfq5ZNCpSlZjSKUpQApSlACsx+Nd6zLa2UfWaQsR67dqKP6mz9K06sx+KgEV9pty/+2smGPptkjb+2T9KvoedFFfyMrur6Ybq+g0S3bbb2o2sR5tjdLIfU84Hufeuh2v7fR2cX3bpWFCDa8q87fUKfNvVv89PPSLlrXU9Xl25ljilkQHz8avn5YIPyqqdmuxdzqEqkIyxSMd05XCDqSR0B9MDjPHFbUovMui+WYm5LEOr+EV0nPJ6n961v4N6TbG3kllETSyOVAfaxCqB0B55OfnxU5vgdbeDE83BG/Owhx5gYUFc+uTiu3dfCrTn2/wCmCbPNGZS3sTnJ/v71Cr+RCcdKbJ0fx5wlqaRbaVydF7PC1LCKWUwkDETsZRGR5qz5YA+mSPlXWrnu2x0FyKUpSGKUpQAqvdu+zH3hZvAMCQeOMnyZc8H2Iyv1qw0pxk4u6FJKSszBrTVd8iNJKtpqVsO6Yzg93cqo27ZD/C2PCSeGGOemLfYdoZplW0tLvTraRFwkcZacNjyDMAo+QDGrH2u+H1vqHjcGOYDAlTr8mHRh8+fQis0v/greofwnilXyO4xn9CMfvW5Sp1Fl2ZicalN4V0Wwdrb6Je4vJ9Pt5c4EjybiR690nA+ZIHtUiDtBqUHguPsUiyECK4MvdBy3TwKCzn2UD5+dUmy+C985/EaKIeZLFz+ijn9a0jsh8OLewxJzLOBjvG/gz1CL0X9z71Cp4UVhp+hKn4knlNep3dFtpo4gLmUSykkswGxRk9FHkAOOean0pWRu5sQpSlIDzuJwis7HCqCxPoAMmqNpOsalqSG6tmgtrckiISI0rSAHGWwQAPl/3V11CzE0UkROBIjIT6blK/5qhdmdYudMgFjc2NxL3RIjkt071ZASSOh46+dXU1h26lU3lX6E247RXtzdvYWZhjNuim4ndWcb2A8KLn59fQ/WM3ba6gF5a3Ij+1W8BmikQHZKo8ypPB+vr6c/EM+n38159lmmtr1UdhGu+SB1Xoy9fM/+FQL7SLm9e91BraSIG1aCCJh+JJnqSo5Hnx7+3NqjHe1sdypuW1757EzT/iFM+l3M7hFvLdQ2Np2ssmGRtuehBx16iutr/aqWKwtpIgrXd13SRgjgtIqsTjPQc+fHFVTtN2VuBYW81vC5ma1W2uIgpLFcKVO3rlWGPr7VM+4by6urYKWtksbZNkjxbwZHRQwAbgkDj2209MOuNxap9M7Hd0nt6Put764H4kG5JUXw+NW2456ZyPlmo1jPq08a3BmtIBINyQsjN4TyNzbs5x6ftVeuOxd2JL2xYmRLxBMs4j7uMSo27DbeF3cj+k149plku7MQT6Xc/b40EaSKhdOCMkMp28ge/wA6NEb4tn4DXLe/9LzpvaGV9VubJtvcxRI64HOW25yc8jn0r5ofaWSS91CGUoIrXZtOMEBlZmLHPPSuD3U+n6ibxrWaaGe2jjPcr3jRNGqDBUfL5c9eK5U9jevFfzpayo+pSxxIhB3RoNwZ3x+UYOOfeo6Ivsu49bXudzsZ29nubvurhVWK4RpLXAwSqSMuDzycDP0960Css1rsZe2sdtcRTfaTZMvdwpCqNtJAYZXlsgc59zWoRSblDYIyM4IwRkZ5B6Gq6qjhxLKTllSPLURIYpBCQJdjd2T0DbTtz7ZxVZMl+gAgicjYT+OySMXw+dzCTgZCbQowctnaMYt1KrUrbFjjfcqk7aiM4CttJ2kAD/nUZUSYOQIm56Fj6ceUj6iDlYh0ZgCwYElW4Y7x08OABg5b8vBq4UqWvhEdHLKjqsOolAYz40EynaUQS7jGsZwScMAWYc9Vwetfq4uNRbvFEWFJcJgpu/IQgJEgwM/xDxDjjqRbKUa+EGjllUefU8uFjjGCdpIU5wspUDx5IOIwScEFm4xyPpfUGkdu7ACd53alkAYmM7A21uRuA54PJq1Uo18IejllJ2amUdMHDByGJRXyWbAyshCcbcAZHLdOMSdTub6KWaYACDG1QWRu7CMnj2nHJBk6t/JnHNW2lHicIWjllQtdU1B41bufzJuzhFxuWPHhd85B3kgjGMc1Z9PdzFGZgFlKAuB0Vto3Acnzz51IpUZSvsSjG25//9k="/>
          <p:cNvSpPr>
            <a:spLocks noChangeAspect="1" noChangeArrowheads="1"/>
          </p:cNvSpPr>
          <p:nvPr/>
        </p:nvSpPr>
        <p:spPr bwMode="auto">
          <a:xfrm>
            <a:off x="422275" y="-134938"/>
            <a:ext cx="9144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AutoShape 32" descr="data:image/jpg;base64,/9j/4AAQSkZJRgABAQAAAQABAAD/2wCEAAkGBhMSERQUEBMUFRAUExgXFxcUFRQUFxUeFhgWFhgVFRUXGyYeGBwjGRQWHy8gJScpLCwsFR4xNTAqNSk3LCkBCQoKDgwOGg8PGioiHyUwLTQwKikqLCw0NSwvLCkqLCwsLCw0LCwsLCwsLywpLCwsLCwsLS0sLCwsLCosLCwsLP/AABEIAPQAzgMBIgACEQEDEQH/xAAcAAEAAgMBAQEAAAAAAAAAAAAABQYDBAcCAQj/xABGEAABAwIDBQUDBQ4GAwEAAAABAAIDBBEFEiEGEzFBUQciYXGBFJGhMkJSscEjJDM0Q2Jyc3SCkrLC8BU1orPD0SVEYxb/xAAZAQEAAwEBAAAAAAAAAAAAAAAAAQIDBAX/xAAvEQACAgEDAwIDCAMBAAAAAAAAAQIDERIhMQQTQVFhIoHwFDJCcZGxwfE00eEz/9oADAMBAAIRAxEAPwDuKIiAIiIAiIgCIiAIiIAiIgCIiAIiIAiIgCIiAIiIAiIgCIiAIiIAiIgCIiAIiIAiIgCIiAIir21O04p25I7Gdw8wwH5x8eg/s2jFyeEUnNQWWWAOB4cl9Vb2DeXU7i4kuMziSdSSQy5JVkScdLaEJa4qQREVS4REQBERAEREAREQBERAEREAREQBERAEREARFD7RbQtpmcjK75Df6neA+PBTGLk8IrKSissx7TbSNpm5W2Mzh3Ryb+c7w6DmubTTOe4ucS5zjck6kkr7U1LpHl7yXPcbknmrVsls6ABU1FgxveYHaDTXeOvwA5e9ehGMaY5fJ5UpS6ieFwWPZbDDBTNa7R5u5w6F3L0AA9FLrRwnFmVDXOjvka8tBOmawBuB01W8uCWW3k9SCSilHgIiKpcIiIAiIgCIiAIiIAiIgCIiAIiIAiIgCIo/GsaZTR5n6k6NaOLj08upUpNvCIbUVlnjHscZTR5navOjG83H7AOZXMa2tfK8vkN3u/sADkB0XvEsRfPIZJDdx4Dk0cmtHRTWyuzO9+7Ti0DdQDpnt/SOfVehCEaY5fJ5Vk5dRPTHj63Muy2zIeN/UaQjVodoHW1zO/N+vy46+0+05nO7iuIAfLPbmfDoPXy9bU7Tb47qHSBvTTPb+kch6qFw7DnzyCOMXcfc0c3HwCmMW3rn/RWckl26/m/UvWwH4sf1rvqYrKtXC8PbBE2NnBo48yeJJ8ytpcE5apNnqVx0wSYREVDQIiIAiIgCIiAIiIAiIgCIiAIiIAiISgNTFMSZBGZJDoOA5uPJo8SuW4rij6iQySHU6Acmjk0Lf2qxz2iWzT9yZcN8er/Xl4Lzs5s66pfrdsLT3ndfzW+P1L0KoKuOqR5V1junohwZtl9mzUOzv0gadTwzkfNHh1P9jZ2q2lD/ALhT6Qt0JboH2+aPzR8fLjl2n2ha1vs1LZsbRlcW+HzG+HU8/rr2GYY+eQRxjU8TyaObj4K0VqeufyKyelduvny/4PmHYa+eQMjF3HieTR1ceQXTMDwNlNHlbq46udzcfsHQL1g2Cspo8rNSflOPFx6nw6DkofbDaR8BYyFzQ83LtMzmjTLx0F9ePRc85u6WmPB1V1xojrlyWhY2ztJsHAnoCL+5cmq8Wml/CSvd4FxA/hGnwW5C6ngEcscj5JwQcoaIw23HMbG4PCw4jop+zY8kLrE3stvzOooqZQdoV3ATRhrT85hJy+JaeIVya64uOBXPOEocnVXbGz7rPqIioaBERAEREAREQBERAEREAREQBQO2eJ7qnIabPkOQeAPyj7tPVTy5/wBoFTedjOTI7+ryfsaFtTHVNGHUT01tlfw+hdNIyNnynG3kOJJ8ALn0Vx2jxJtHC2mp9Hlup5tB4uv9Jxv8fBauwVK1omnfwaMoPSwzPPuyqsYjXOmlfI7i838hyHoLD0XY13J48L9zzk+1Xlcv9jzSUjpXtZGLucbAfaegA19F1DAsEZTR5W6uOr3c3H7AOQUVsRgm7j3zx90kGn5reXv4+5Y9qdrt3eKA3k4OcODPAdXfV5rG2TsloidFMI0w7k+TPtPtWILxxWM548xH4nqfD3+PPZZS4lziS4m5J1JPUlfHOubnUniTz818XTXWoLY47bpWPLC+sYSQALkkAAcydAF8UzshTZ6uO/Bt3/wg2+NleT0pszhHVJIsVL2fR7sbx796RqWkZQegBGoHxVopYMjGMBuGtDb9coA+xZUXlSnKXLPchVGH3UERFQ0CIiAIiIAiIgCIiAIiIAiIgC5ptsfvx/6LP5V0tc225jtVuP0mMPwI+xdPTffOPrP/AD+ZJ0XcwiQji7Pf954Z9Sq+GUm9mjj5PeAfLn8Lqz0r82EPA4tJB9JA/wCoqF2S/HIfN38jl0QeFN+7OSaTda9kXbaupMVK4xvEZ0aLDU30yt10NufIArmSs231UTUNZfusjBA8XE3PuAHoqyp6eOmGfUjqp6rMegRWPZbZb2i8kpIhBsANC8jjryAVuGydLa25b73E++90nfGLwK+lnNajlylKXBqttpI4pWkagtBB9Bx+CutFsZDFMJW5iB8ljtQ0/SB4m3ip9ZT6lfhRtX0b/E/0OZxbXVcZs59yOLZGC/kdAVNUPaBqBURZb/OZf+V2vuJVuNO3Nmytz2tmsL26X4rzU0jJGlsjQ5p5OF1k7IS5ibxpsjxP9T7S1TZGB8bg5jhcELKtTC8MZAzJHfLmJFze1ze11trB4zsdSzjcIiKCQiIgCIiAIiIAiIgCIiAKmdoVBpHKOV2O9dW/1e9XNauJUDZonxv4OFr9DxBHkbH0WlctEkzK2GuDiUvYmpa8TUz/AJMrSR7srgPG1j+6oJuelqBmHfikFx1sfqI+teZGSU01vkyxu4+XAjqCPgVZqqnZiMe8isyrY2zmE2zDz6dD6Fdz+GWfDPMWZx0/iRg2zoDI5lTEC+KRjRca2OuW/ncDzFlOYVsXAyNu9YHyWu4kmwPQAG1gqthuO1FETG9hyX1ZJdtvFp5fEKfZtNVTt+9qa3573XHpfKD8VlNTSUU9vXJvXKpycmt/TGSz01M2NoYxoaxvADgFlXOMUdiEffmdK0dWuGUeYjNh6rNhm3krBaZolHI3DXe8Cx9yydEmsppmy6qKeJJo6CiptRiuIVAvTwmJnXuhx8nPt8B6qHbtHWU77SOdccWSi9/I8fUFQqG/KyTLqYx8PHrg6Uipze0HM2zIHGY8ADdvwGY+Vl9weiqqioEtWHNjj7zWEZRm5Wb4cbnXQKO00sy2Ld+MmlDcuCIixOgIiIAiIgCIiAIiIAiIgCIiAIiICC2o2bFS3MywmaO6eTh9F32Hkud/dIJPnRysPkR/fuK7CozGdn4qkd8WeBo9vyh/2PArpqu0/DLg5L+n1/FHkpbduqnLYiNx+kWG/uBA+Cwv2zqyfwgHgGMt8QUxTZCeG5Dd4z6TBc+reI+KhF1xhXLdJHBOdsdpNl6w3b6MttUNLXdWjM13pxHlqtGr2vhY69LTMD/puY1vuDdfiFU0UdiGckvqbGsFhZt1Uh1yYyOmSw94N1NDbCkmj++I+8PmuZvB+6bfXZUeCBzzlY0ud0aCT7grJhWwkr7Gc7tnQWLz9jfW/kq2QqW72/ItVZdLZb/mbVBjjpJRHQQRxNPynlgJA5udbQeWt1dgFrYdhkcDMsTQ0c+ZJ6uPMraXFZJSeyPSqhKK+J7hERZmoREQBERAEREAREQBF8J6qJftdRB2U1dOHdN7H/2pSb4IckuSXRY4Khr2hzHNc08C0hwPkRoUnqGsaXPc1rRxLiGgeZOgUEmRFERbX0TnZW1dOXdN6zXy11UsCpaa5IUk+D6i1avFIYiBLLGwkXAe9rSR1AcVlpqtkjc0b2vbe12ODhpxFxomGMrgyrUq8Jhl/CxscepaL+/ilTi8Ebssk0THWvZ8jGnXgbE3W2m63Dw9iCk2KpD+TI8nv/7XuHY6kb+Sv+k5zvgTZSNXicMRAlljYSLgPe1t/EZjqslNVskbmje17eF2ODhpxFxor6545Zn2688IU9KxgsxrWjo0AD4LKi1a7FIYReeWOMHgZHtZfyudVTdmmyRtIoyk2npJTliqYHuPANlYSfIXuVIyShoLnEBoFySQAAOJJPAI01yE0+D0i1aXFYZTlilje4C5DHscbcL2B4aj3rJVVjI25pXtY29rvcGi/S5KYYyuTMiwUldHKCYpGPANiWOa4A8bEtPivc87WNLnuDWjiXENA8ydAowMmRFqU2LwSOyxzRPda9mSMcdOdgbrbU4wE8hERQSEREBxntY2vkkndSROIhjsJA38o8gEg24tbcC3W/hbNhXYrI+EOnnEUjhfII8+W/JxzDXqBw8VWn64z9154h3r/r1+hV6Fs3TGMYHmU1q+cpT3Ocdm+zFTQ1dRHODuzE0sc0kxv71rjo63EHX01VK2px2fFa4RREmIyZIWXs3jbeO8SAXE8h5LueJE7mTL8rdvt55TZcM7JwP8ThvxySW892fsuoqlq1WvlIm6GnRUns2T2Jdir2QF0U+8ma2+QsytfYatacxIPS418Fj7JNr5GzCjlcXRSA7rN+Tc0F2UX4NIB05EC3ErsRX57wXTGY93w9vNrdN6f6Urm7oSUxbWqJxlDYn+20ffUH6g/wA7lh7JNqNxUGmkNopz3b/Nk4D+Id3zDVm7bfxqD9Qf53KO282cMLKWriuGTQxZiNMsjY2m/hmAv5tctYaZVRg/JjNyjdKyPg9drw/8kf1Mf9S7m3gvzhtRj5rJY5XfhNxGx/i5mYEjwOh9bL9AY3iYpqaWZ3CONzvMgd0epsPVYdRFqMI+f6Onpppzsl42/k4n2kYg6rxKRsYLhEN00D/5guf/AKs/uVo7EsX0npieFpWDzsx/1M96r3ZcIjXPmqpI2hjHG8j2tzPk7p+URful/vC1dnaxtDi7cr2uhbO6LM1wLXRvOUOuNCAC137q6JxTg6l4Ry1yamrX5bOybY7QiipJJrAvFmsB4FztG38BqT4NK4zs9s7U4vUPe+Q6WMkr7ute9mtbprobNFgAOXO99thPskH0faNfPdvt9q+dkcgZhs7mWztmkJ8xGwtv4LCt9unWuWdFq7l6hLhIi8U7EntYTT1Ae8D5EjAwO8nAmx8x6hWPDIJWYDIyoDxK2mqWuEl8wsZQAb8rWtyta2ipTu2HEBbNHAL9YpB9b1eaXG5KvBJp5g0SPp6i+QEN7u8aLAk8gOaWK1Ja/UVOlt9vK2ZSuxQff0v7M7/ciVu7Zf8ALx+0R/U9VHsU/Hpf2Z3+5Erd2y/5eP2iP6nqbP8AIXyK1f4r+Zq9iP4pP+0f8ca99s2L7ukZAD3p5Nf0Y7OP+os+K8diX4pP+0f8cap/afiPtOJGJrgGxZYQSbNBJu9xJ0FnOsT+Yijq6h+xLnp6VL12IbZPEHUddTyvBa3M3NfmyUWLvLK7N6L9HBcQ7U6SnDqZ1LLE9ohELhG9jyN1bITlJ4tcR+6uo7C4x7TQQSE3fkyP/Sj7hJ87X9VXqfjjGwt0nwSlWTyIi4j0AiIgOJdq2y0kFU6qYDuJiHFw/Jv0BBPK5GYHqSOSlcK7a8sQbUQOfM0WzMcGh9ubgR3Sedr+nBdGxHG6ZhMU8jLkatcMwsfpaEAea0X7A4e52Y0kN/Bth/CNPguzuxcErI/kcPZkpuVUl7ornZ7thPiFXUOl7sLYmhkbbljbu5n5ziOZ9AFQ9oMImwmvEkYswSZ4XEd1zfoE9QCWkcba813ikoo4mhkTGsYODWNDQPQaLDiohLQyoYHskeGBrmbxpJ4XFiB5lVjcozeFs/BafTuUFqluvJzbEe2sOgIhgeyoc22ZzmljCfnC2rrcrgKO7JNlnyVAq5GkQxXyE/lHkFunUNBJJ628bdF//C4dHd/skXdBOrS4aa/INx6WUp/iLGxRuY1xa/K1jWssdeHdNsoABOtrAKXbFRca1jJCpk5qVss4OUdt341B+oP87l0IYKyrwuOCTg+miAP0XBjS1w8nAFSlfgVPOQ6eCKVwFgZGNeQONgSFsPeyGO5syKNvIaNDRyA5ABZu3MYxXKNI04nKT4Z+ZKyifDK+KQWkjcWuHiDY+i692y4vkpI4Ae9M+5/RjsT/AKyz3FWefD8Pnex74YJJJ75XOja5z8g11I5AW16Ler8Bp5yHTwRSOaLAyMa8gcbC401W0+oUpRclwYV9M4xlGL5OR7KdlBrKVk7qgxZy6zd1n0BLQb5xxsVEbc7EHDnRDebxkrXWdkyWLSLi2Y8nA3Xd3vipohZuSJgADWNJDRoAA1o4a8kr8JhnAE8UcoabgSMa61+YuNFC6qall8Ey6ODjpXPqVOppP8XwZliN8WNcCeG9iu1wPS5Dh+9dc22S2tmwqaRj4yWkgSxO7jgW8HDTQ6+RHoV3ihw+KFuSGNkbLk5WNDRc8TYLWxTZ6mqfxiCOQjgXNBcPJ3Ee9VhdFZi1mLNLOnlLEk8SRxntE23ixAQbpkjN1nzbzLrnyWtlJ+iV0Ds/od9grIjoJGTsv+m+Rt/ipPCNlcOu50FNFdjywlzMxDm8bZ7+8KbmrWRujY42MhysAB1IF7acNEstTioQXBWqlqTsm087HA9ncXlwmucZYyXNDo5GXsSCQbtPm1pB4Eeak9vu0YV8TIYonMjD87i8gucQCAAG6Ad489dF2DF8CpqgXqYY5Mo4uaCQOOjuI9Fo4HsxQNDZqaniFxdriwlw8Rn1aVp34N63Hcz+zTSdcZbMhdgqJ2H4W+WoBa4553NOhADQGtI5EhgNvzrLmeyezL8UqpA6TJ3XSvflz6ucNLXHEuPPkV3d00FTvITklDTaRjhmHHgQRY6t+C9YfgsEF9xDHEXWzbtjWXte17DXifes43uOp43ZrLp1PSs/CjlOPdjxp6aWZlQZHRML8m6y3DdXa5zbu3PDkt3sSxf8PTE9JWfBj/8Aj+K6pJGHAhwBaQQQdQQdCCFoUWzlLC4Php4Y3gEBzI2tNjxFwEfUOUHGe4XTKFinDYkURFynYEREBUoKxlPNVNqGOLpZC5lmF+8aRowaWPkVqVkj99JrKKv2hohAL8u705Du5bXurwi2Vm+cHO6W1jJSKmF5e9+eUO/xDdiz3gBjuNhwHmskOdmVjXSZWYkGi7nE5bcCebfNXNE7vsOx5yUSkmdvpLF0ji2Y5w6drmd11myMd3RrYC3O1ikspyRe0OlDPY7xkGTWW/Mt4u4cVe0U932I7G3JSKiGSS++Moe3Dw8gOe3vgm2YDieFwpquc52GuJuXmmBPUksHxup1FV2ZxsWVWM78lHo6N8NVTtAJhyvlZx0L4u+y/wCk0fxLDhNRIZAYczXPhm7gMzrOa27Q8yEguvbhb4q/Ird7PKK/Z8cP62KIZWeyPMT5/ad2ze3Mujt4y978HXuNOV1kxeR29m1l9qErPZw0vsW6cAO6RxvdXdE7vt9bDsbc/W/+ykV8b81RIHS546tgZZz8oBy3s3hzXyepJqwW5mObVtYReYuc0mxcbndhhHAWV4RR3fYOj3ITZdpDZ7j/ANqXj5hV3Dzmmpy7eGp9ok3ubPlbo7KBfujTor6ihWYbeOSzpyks8FDwl7zI3PIRP91ErCJi53dd8q/cAFhYi3JT+BVG6w9jyD3ISbc9L6WU6iSs1eBCrR5+tii4NFNDJE50ZaZ43tLswdne4mRjnAfJ1IbqvmDvO9gF5t85k29EhkAL8ptYO0NvDwV7so6hwCKJ+docX2sC97n5QeTbnQK/dTzlfW5n2GsJPb+isYXiLiaUDeudHDOJB3xdwaSG3OhOnja4WTZacmpblJDHwuLmgzOAcHDRxlJu4cyFdEVXbnOxdUtNPPH/AAIiLE6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17475" y="-1125538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AutoShape 34" descr="data:image/jpg;base64,/9j/4AAQSkZJRgABAQAAAQABAAD/2wCEAAkGBhMSERQUEBMUFRAUExgXFxcUFRQUFxUeFhgWFhgVFRUXGyYeGBwjGRQWHy8gJScpLCwsFR4xNTAqNSk3LCkBCQoKDgwOGg8PGioiHyUwLTQwKikqLCw0NSwvLCkqLCwsLCw0LCwsLCwsLywpLCwsLCwsLS0sLCwsLCosLCwsLP/AABEIAPQAzgMBIgACEQEDEQH/xAAcAAEAAgMBAQEAAAAAAAAAAAAABQYDBAcCAQj/xABGEAABAwIDBQUDBQ4GAwEAAAABAAIDBBEFEiEGEzFBUQciYXGBFJGhMkJSscEjJDM0Q2Jyc3SCkrLC8BU1orPD0SVEYxb/xAAZAQEAAwEBAAAAAAAAAAAAAAAAAQIDBAX/xAAvEQACAgEDAwIDCAMBAAAAAAAAAQIDERIhMQQTQVFhIoHwFDJCcZGxwfE00eEz/9oADAMBAAIRAxEAPwDuKIiAIiIAiIgCIiAIiIAiIgCIiAIiIAiIgCIiAIiIAiIgCIiAIiIAiIgCIiAIiIAiIgCIiAIir21O04p25I7Gdw8wwH5x8eg/s2jFyeEUnNQWWWAOB4cl9Vb2DeXU7i4kuMziSdSSQy5JVkScdLaEJa4qQREVS4REQBERAEREAREQBERAEREAREQBERAEREARFD7RbQtpmcjK75Df6neA+PBTGLk8IrKSissx7TbSNpm5W2Mzh3Ryb+c7w6DmubTTOe4ucS5zjck6kkr7U1LpHl7yXPcbknmrVsls6ABU1FgxveYHaDTXeOvwA5e9ehGMaY5fJ5UpS6ieFwWPZbDDBTNa7R5u5w6F3L0AA9FLrRwnFmVDXOjvka8tBOmawBuB01W8uCWW3k9SCSilHgIiKpcIiIAiIgCIiAIiIAiIgCIiAIiIAiIgCIo/GsaZTR5n6k6NaOLj08upUpNvCIbUVlnjHscZTR5navOjG83H7AOZXMa2tfK8vkN3u/sADkB0XvEsRfPIZJDdx4Dk0cmtHRTWyuzO9+7Ti0DdQDpnt/SOfVehCEaY5fJ5Vk5dRPTHj63Muy2zIeN/UaQjVodoHW1zO/N+vy46+0+05nO7iuIAfLPbmfDoPXy9bU7Tb47qHSBvTTPb+kch6qFw7DnzyCOMXcfc0c3HwCmMW3rn/RWckl26/m/UvWwH4sf1rvqYrKtXC8PbBE2NnBo48yeJJ8ytpcE5apNnqVx0wSYREVDQIiIAiIgCIiAIiIAiIgCIiAIiIAiISgNTFMSZBGZJDoOA5uPJo8SuW4rij6iQySHU6Acmjk0Lf2qxz2iWzT9yZcN8er/Xl4Lzs5s66pfrdsLT3ndfzW+P1L0KoKuOqR5V1junohwZtl9mzUOzv0gadTwzkfNHh1P9jZ2q2lD/ALhT6Qt0JboH2+aPzR8fLjl2n2ha1vs1LZsbRlcW+HzG+HU8/rr2GYY+eQRxjU8TyaObj4K0VqeufyKyelduvny/4PmHYa+eQMjF3HieTR1ceQXTMDwNlNHlbq46udzcfsHQL1g2Cspo8rNSflOPFx6nw6DkofbDaR8BYyFzQ83LtMzmjTLx0F9ePRc85u6WmPB1V1xojrlyWhY2ztJsHAnoCL+5cmq8Wml/CSvd4FxA/hGnwW5C6ngEcscj5JwQcoaIw23HMbG4PCw4jop+zY8kLrE3stvzOooqZQdoV3ATRhrT85hJy+JaeIVya64uOBXPOEocnVXbGz7rPqIioaBERAEREAREQBERAEREAREQBQO2eJ7qnIabPkOQeAPyj7tPVTy5/wBoFTedjOTI7+ryfsaFtTHVNGHUT01tlfw+hdNIyNnynG3kOJJ8ALn0Vx2jxJtHC2mp9Hlup5tB4uv9Jxv8fBauwVK1omnfwaMoPSwzPPuyqsYjXOmlfI7i838hyHoLD0XY13J48L9zzk+1Xlcv9jzSUjpXtZGLucbAfaegA19F1DAsEZTR5W6uOr3c3H7AOQUVsRgm7j3zx90kGn5reXv4+5Y9qdrt3eKA3k4OcODPAdXfV5rG2TsloidFMI0w7k+TPtPtWILxxWM548xH4nqfD3+PPZZS4lziS4m5J1JPUlfHOubnUniTz818XTXWoLY47bpWPLC+sYSQALkkAAcydAF8UzshTZ6uO/Bt3/wg2+NleT0pszhHVJIsVL2fR7sbx796RqWkZQegBGoHxVopYMjGMBuGtDb9coA+xZUXlSnKXLPchVGH3UERFQ0CIiAIiIAiIgCIiAIiIAiIgC5ptsfvx/6LP5V0tc225jtVuP0mMPwI+xdPTffOPrP/AD+ZJ0XcwiQji7Pf954Z9Sq+GUm9mjj5PeAfLn8Lqz0r82EPA4tJB9JA/wCoqF2S/HIfN38jl0QeFN+7OSaTda9kXbaupMVK4xvEZ0aLDU30yt10NufIArmSs231UTUNZfusjBA8XE3PuAHoqyp6eOmGfUjqp6rMegRWPZbZb2i8kpIhBsANC8jjryAVuGydLa25b73E++90nfGLwK+lnNajlylKXBqttpI4pWkagtBB9Bx+CutFsZDFMJW5iB8ljtQ0/SB4m3ip9ZT6lfhRtX0b/E/0OZxbXVcZs59yOLZGC/kdAVNUPaBqBURZb/OZf+V2vuJVuNO3Nmytz2tmsL26X4rzU0jJGlsjQ5p5OF1k7IS5ibxpsjxP9T7S1TZGB8bg5jhcELKtTC8MZAzJHfLmJFze1ze11trB4zsdSzjcIiKCQiIgCIiAIiIAiIgCIiAKmdoVBpHKOV2O9dW/1e9XNauJUDZonxv4OFr9DxBHkbH0WlctEkzK2GuDiUvYmpa8TUz/AJMrSR7srgPG1j+6oJuelqBmHfikFx1sfqI+teZGSU01vkyxu4+XAjqCPgVZqqnZiMe8isyrY2zmE2zDz6dD6Fdz+GWfDPMWZx0/iRg2zoDI5lTEC+KRjRca2OuW/ncDzFlOYVsXAyNu9YHyWu4kmwPQAG1gqthuO1FETG9hyX1ZJdtvFp5fEKfZtNVTt+9qa3573XHpfKD8VlNTSUU9vXJvXKpycmt/TGSz01M2NoYxoaxvADgFlXOMUdiEffmdK0dWuGUeYjNh6rNhm3krBaZolHI3DXe8Cx9yydEmsppmy6qKeJJo6CiptRiuIVAvTwmJnXuhx8nPt8B6qHbtHWU77SOdccWSi9/I8fUFQqG/KyTLqYx8PHrg6Uipze0HM2zIHGY8ADdvwGY+Vl9weiqqioEtWHNjj7zWEZRm5Wb4cbnXQKO00sy2Ld+MmlDcuCIixOgIiIAiIgCIiAIiIAiIgCIiAIiICC2o2bFS3MywmaO6eTh9F32Hkud/dIJPnRysPkR/fuK7CozGdn4qkd8WeBo9vyh/2PArpqu0/DLg5L+n1/FHkpbduqnLYiNx+kWG/uBA+Cwv2zqyfwgHgGMt8QUxTZCeG5Dd4z6TBc+reI+KhF1xhXLdJHBOdsdpNl6w3b6MttUNLXdWjM13pxHlqtGr2vhY69LTMD/puY1vuDdfiFU0UdiGckvqbGsFhZt1Uh1yYyOmSw94N1NDbCkmj++I+8PmuZvB+6bfXZUeCBzzlY0ud0aCT7grJhWwkr7Gc7tnQWLz9jfW/kq2QqW72/ItVZdLZb/mbVBjjpJRHQQRxNPynlgJA5udbQeWt1dgFrYdhkcDMsTQ0c+ZJ6uPMraXFZJSeyPSqhKK+J7hERZmoREQBERAEREAREQBF8J6qJftdRB2U1dOHdN7H/2pSb4IckuSXRY4Khr2hzHNc08C0hwPkRoUnqGsaXPc1rRxLiGgeZOgUEmRFERbX0TnZW1dOXdN6zXy11UsCpaa5IUk+D6i1avFIYiBLLGwkXAe9rSR1AcVlpqtkjc0b2vbe12ODhpxFxomGMrgyrUq8Jhl/CxscepaL+/ilTi8Ebssk0THWvZ8jGnXgbE3W2m63Dw9iCk2KpD+TI8nv/7XuHY6kb+Sv+k5zvgTZSNXicMRAlljYSLgPe1t/EZjqslNVskbmje17eF2ODhpxFxor6545Zn2688IU9KxgsxrWjo0AD4LKi1a7FIYReeWOMHgZHtZfyudVTdmmyRtIoyk2npJTliqYHuPANlYSfIXuVIyShoLnEBoFySQAAOJJPAI01yE0+D0i1aXFYZTlilje4C5DHscbcL2B4aj3rJVVjI25pXtY29rvcGi/S5KYYyuTMiwUldHKCYpGPANiWOa4A8bEtPivc87WNLnuDWjiXENA8ydAowMmRFqU2LwSOyxzRPda9mSMcdOdgbrbU4wE8hERQSEREBxntY2vkkndSROIhjsJA38o8gEg24tbcC3W/hbNhXYrI+EOnnEUjhfII8+W/JxzDXqBw8VWn64z9154h3r/r1+hV6Fs3TGMYHmU1q+cpT3Ocdm+zFTQ1dRHODuzE0sc0kxv71rjo63EHX01VK2px2fFa4RREmIyZIWXs3jbeO8SAXE8h5LueJE7mTL8rdvt55TZcM7JwP8ThvxySW892fsuoqlq1WvlIm6GnRUns2T2Jdir2QF0U+8ma2+QsytfYatacxIPS418Fj7JNr5GzCjlcXRSA7rN+Tc0F2UX4NIB05EC3ErsRX57wXTGY93w9vNrdN6f6Urm7oSUxbWqJxlDYn+20ffUH6g/wA7lh7JNqNxUGmkNopz3b/Nk4D+Id3zDVm7bfxqD9Qf53KO282cMLKWriuGTQxZiNMsjY2m/hmAv5tctYaZVRg/JjNyjdKyPg9drw/8kf1Mf9S7m3gvzhtRj5rJY5XfhNxGx/i5mYEjwOh9bL9AY3iYpqaWZ3CONzvMgd0epsPVYdRFqMI+f6Onpppzsl42/k4n2kYg6rxKRsYLhEN00D/5guf/AKs/uVo7EsX0npieFpWDzsx/1M96r3ZcIjXPmqpI2hjHG8j2tzPk7p+URful/vC1dnaxtDi7cr2uhbO6LM1wLXRvOUOuNCAC137q6JxTg6l4Ry1yamrX5bOybY7QiipJJrAvFmsB4FztG38BqT4NK4zs9s7U4vUPe+Q6WMkr7ute9mtbprobNFgAOXO99thPskH0faNfPdvt9q+dkcgZhs7mWztmkJ8xGwtv4LCt9unWuWdFq7l6hLhIi8U7EntYTT1Ae8D5EjAwO8nAmx8x6hWPDIJWYDIyoDxK2mqWuEl8wsZQAb8rWtyta2ipTu2HEBbNHAL9YpB9b1eaXG5KvBJp5g0SPp6i+QEN7u8aLAk8gOaWK1Ja/UVOlt9vK2ZSuxQff0v7M7/ciVu7Zf8ALx+0R/U9VHsU/Hpf2Z3+5Erd2y/5eP2iP6nqbP8AIXyK1f4r+Zq9iP4pP+0f8ca99s2L7ukZAD3p5Nf0Y7OP+os+K8diX4pP+0f8cap/afiPtOJGJrgGxZYQSbNBJu9xJ0FnOsT+Yijq6h+xLnp6VL12IbZPEHUddTyvBa3M3NfmyUWLvLK7N6L9HBcQ7U6SnDqZ1LLE9ohELhG9jyN1bITlJ4tcR+6uo7C4x7TQQSE3fkyP/Sj7hJ87X9VXqfjjGwt0nwSlWTyIi4j0AiIgOJdq2y0kFU6qYDuJiHFw/Jv0BBPK5GYHqSOSlcK7a8sQbUQOfM0WzMcGh9ubgR3Sedr+nBdGxHG6ZhMU8jLkatcMwsfpaEAea0X7A4e52Y0kN/Bth/CNPguzuxcErI/kcPZkpuVUl7ornZ7thPiFXUOl7sLYmhkbbljbu5n5ziOZ9AFQ9oMImwmvEkYswSZ4XEd1zfoE9QCWkcba813ikoo4mhkTGsYODWNDQPQaLDiohLQyoYHskeGBrmbxpJ4XFiB5lVjcozeFs/BafTuUFqluvJzbEe2sOgIhgeyoc22ZzmljCfnC2rrcrgKO7JNlnyVAq5GkQxXyE/lHkFunUNBJJ628bdF//C4dHd/skXdBOrS4aa/INx6WUp/iLGxRuY1xa/K1jWssdeHdNsoABOtrAKXbFRca1jJCpk5qVss4OUdt341B+oP87l0IYKyrwuOCTg+miAP0XBjS1w8nAFSlfgVPOQ6eCKVwFgZGNeQONgSFsPeyGO5syKNvIaNDRyA5ABZu3MYxXKNI04nKT4Z+ZKyifDK+KQWkjcWuHiDY+i692y4vkpI4Ae9M+5/RjsT/AKyz3FWefD8Pnex74YJJJ75XOja5z8g11I5AW16Ler8Bp5yHTwRSOaLAyMa8gcbC401W0+oUpRclwYV9M4xlGL5OR7KdlBrKVk7qgxZy6zd1n0BLQb5xxsVEbc7EHDnRDebxkrXWdkyWLSLi2Y8nA3Xd3vipohZuSJgADWNJDRoAA1o4a8kr8JhnAE8UcoabgSMa61+YuNFC6qall8Ey6ODjpXPqVOppP8XwZliN8WNcCeG9iu1wPS5Dh+9dc22S2tmwqaRj4yWkgSxO7jgW8HDTQ6+RHoV3ihw+KFuSGNkbLk5WNDRc8TYLWxTZ6mqfxiCOQjgXNBcPJ3Ee9VhdFZi1mLNLOnlLEk8SRxntE23ixAQbpkjN1nzbzLrnyWtlJ+iV0Ds/od9grIjoJGTsv+m+Rt/ipPCNlcOu50FNFdjywlzMxDm8bZ7+8KbmrWRujY42MhysAB1IF7acNEstTioQXBWqlqTsm087HA9ncXlwmucZYyXNDo5GXsSCQbtPm1pB4Eeak9vu0YV8TIYonMjD87i8gucQCAAG6Ad489dF2DF8CpqgXqYY5Mo4uaCQOOjuI9Fo4HsxQNDZqaniFxdriwlw8Rn1aVp34N63Hcz+zTSdcZbMhdgqJ2H4W+WoBa4553NOhADQGtI5EhgNvzrLmeyezL8UqpA6TJ3XSvflz6ucNLXHEuPPkV3d00FTvITklDTaRjhmHHgQRY6t+C9YfgsEF9xDHEXWzbtjWXte17DXifes43uOp43ZrLp1PSs/CjlOPdjxp6aWZlQZHRML8m6y3DdXa5zbu3PDkt3sSxf8PTE9JWfBj/8Aj+K6pJGHAhwBaQQQdQQdCCFoUWzlLC4Php4Y3gEBzI2tNjxFwEfUOUHGe4XTKFinDYkURFynYEREBUoKxlPNVNqGOLpZC5lmF+8aRowaWPkVqVkj99JrKKv2hohAL8u705Du5bXurwi2Vm+cHO6W1jJSKmF5e9+eUO/xDdiz3gBjuNhwHmskOdmVjXSZWYkGi7nE5bcCebfNXNE7vsOx5yUSkmdvpLF0ji2Y5w6drmd11myMd3RrYC3O1ikspyRe0OlDPY7xkGTWW/Mt4u4cVe0U932I7G3JSKiGSS++Moe3Dw8gOe3vgm2YDieFwpquc52GuJuXmmBPUksHxup1FV2ZxsWVWM78lHo6N8NVTtAJhyvlZx0L4u+y/wCk0fxLDhNRIZAYczXPhm7gMzrOa27Q8yEguvbhb4q/Ird7PKK/Z8cP62KIZWeyPMT5/ad2ze3Mujt4y978HXuNOV1kxeR29m1l9qErPZw0vsW6cAO6RxvdXdE7vt9bDsbc/W/+ykV8b81RIHS546tgZZz8oBy3s3hzXyepJqwW5mObVtYReYuc0mxcbndhhHAWV4RR3fYOj3ITZdpDZ7j/ANqXj5hV3Dzmmpy7eGp9ok3ubPlbo7KBfujTor6ihWYbeOSzpyks8FDwl7zI3PIRP91ErCJi53dd8q/cAFhYi3JT+BVG6w9jyD3ISbc9L6WU6iSs1eBCrR5+tii4NFNDJE50ZaZ43tLswdne4mRjnAfJ1IbqvmDvO9gF5t85k29EhkAL8ptYO0NvDwV7so6hwCKJ+docX2sC97n5QeTbnQK/dTzlfW5n2GsJPb+isYXiLiaUDeudHDOJB3xdwaSG3OhOnja4WTZacmpblJDHwuLmgzOAcHDRxlJu4cyFdEVXbnOxdUtNPPH/AAIiLE6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269875" y="-973138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AutoShape 36" descr="data:image/jpg;base64,/9j/4AAQSkZJRgABAQAAAQABAAD/2wCEAAkGBhMSERQUEBMUFRAUExgXFxcUFRQUFxUeFhgWFhgVFRUXGyYeGBwjGRQWHy8gJScpLCwsFR4xNTAqNSk3LCkBCQoKDgwOGg8PGioiHyUwLTQwKikqLCw0NSwvLCkqLCwsLCw0LCwsLCwsLywpLCwsLCwsLS0sLCwsLCosLCwsLP/AABEIAPQAzgMBIgACEQEDEQH/xAAcAAEAAgMBAQEAAAAAAAAAAAAABQYDBAcCAQj/xABGEAABAwIDBQUDBQ4GAwEAAAABAAIDBBEFEiEGEzFBUQciYXGBFJGhMkJSscEjJDM0Q2Jyc3SCkrLC8BU1orPD0SVEYxb/xAAZAQEAAwEBAAAAAAAAAAAAAAAAAQIDBAX/xAAvEQACAgEDAwIDCAMBAAAAAAAAAQIDERIhMQQTQVFhIoHwFDJCcZGxwfE00eEz/9oADAMBAAIRAxEAPwDuKIiAIiIAiIgCIiAIiIAiIgCIiAIiIAiIgCIiAIiIAiIgCIiAIiIAiIgCIiAIiIAiIgCIiAIir21O04p25I7Gdw8wwH5x8eg/s2jFyeEUnNQWWWAOB4cl9Vb2DeXU7i4kuMziSdSSQy5JVkScdLaEJa4qQREVS4REQBERAEREAREQBERAEREAREQBERAEREARFD7RbQtpmcjK75Df6neA+PBTGLk8IrKSissx7TbSNpm5W2Mzh3Ryb+c7w6DmubTTOe4ucS5zjck6kkr7U1LpHl7yXPcbknmrVsls6ABU1FgxveYHaDTXeOvwA5e9ehGMaY5fJ5UpS6ieFwWPZbDDBTNa7R5u5w6F3L0AA9FLrRwnFmVDXOjvka8tBOmawBuB01W8uCWW3k9SCSilHgIiKpcIiIAiIgCIiAIiIAiIgCIiAIiIAiIgCIo/GsaZTR5n6k6NaOLj08upUpNvCIbUVlnjHscZTR5navOjG83H7AOZXMa2tfK8vkN3u/sADkB0XvEsRfPIZJDdx4Dk0cmtHRTWyuzO9+7Ti0DdQDpnt/SOfVehCEaY5fJ5Vk5dRPTHj63Muy2zIeN/UaQjVodoHW1zO/N+vy46+0+05nO7iuIAfLPbmfDoPXy9bU7Tb47qHSBvTTPb+kch6qFw7DnzyCOMXcfc0c3HwCmMW3rn/RWckl26/m/UvWwH4sf1rvqYrKtXC8PbBE2NnBo48yeJJ8ytpcE5apNnqVx0wSYREVDQIiIAiIgCIiAIiIAiIgCIiAIiIAiISgNTFMSZBGZJDoOA5uPJo8SuW4rij6iQySHU6Acmjk0Lf2qxz2iWzT9yZcN8er/Xl4Lzs5s66pfrdsLT3ndfzW+P1L0KoKuOqR5V1junohwZtl9mzUOzv0gadTwzkfNHh1P9jZ2q2lD/ALhT6Qt0JboH2+aPzR8fLjl2n2ha1vs1LZsbRlcW+HzG+HU8/rr2GYY+eQRxjU8TyaObj4K0VqeufyKyelduvny/4PmHYa+eQMjF3HieTR1ceQXTMDwNlNHlbq46udzcfsHQL1g2Cspo8rNSflOPFx6nw6DkofbDaR8BYyFzQ83LtMzmjTLx0F9ePRc85u6WmPB1V1xojrlyWhY2ztJsHAnoCL+5cmq8Wml/CSvd4FxA/hGnwW5C6ngEcscj5JwQcoaIw23HMbG4PCw4jop+zY8kLrE3stvzOooqZQdoV3ATRhrT85hJy+JaeIVya64uOBXPOEocnVXbGz7rPqIioaBERAEREAREQBERAEREAREQBQO2eJ7qnIabPkOQeAPyj7tPVTy5/wBoFTedjOTI7+ryfsaFtTHVNGHUT01tlfw+hdNIyNnynG3kOJJ8ALn0Vx2jxJtHC2mp9Hlup5tB4uv9Jxv8fBauwVK1omnfwaMoPSwzPPuyqsYjXOmlfI7i838hyHoLD0XY13J48L9zzk+1Xlcv9jzSUjpXtZGLucbAfaegA19F1DAsEZTR5W6uOr3c3H7AOQUVsRgm7j3zx90kGn5reXv4+5Y9qdrt3eKA3k4OcODPAdXfV5rG2TsloidFMI0w7k+TPtPtWILxxWM548xH4nqfD3+PPZZS4lziS4m5J1JPUlfHOubnUniTz818XTXWoLY47bpWPLC+sYSQALkkAAcydAF8UzshTZ6uO/Bt3/wg2+NleT0pszhHVJIsVL2fR7sbx796RqWkZQegBGoHxVopYMjGMBuGtDb9coA+xZUXlSnKXLPchVGH3UERFQ0CIiAIiIAiIgCIiAIiIAiIgC5ptsfvx/6LP5V0tc225jtVuP0mMPwI+xdPTffOPrP/AD+ZJ0XcwiQji7Pf954Z9Sq+GUm9mjj5PeAfLn8Lqz0r82EPA4tJB9JA/wCoqF2S/HIfN38jl0QeFN+7OSaTda9kXbaupMVK4xvEZ0aLDU30yt10NufIArmSs231UTUNZfusjBA8XE3PuAHoqyp6eOmGfUjqp6rMegRWPZbZb2i8kpIhBsANC8jjryAVuGydLa25b73E++90nfGLwK+lnNajlylKXBqttpI4pWkagtBB9Bx+CutFsZDFMJW5iB8ljtQ0/SB4m3ip9ZT6lfhRtX0b/E/0OZxbXVcZs59yOLZGC/kdAVNUPaBqBURZb/OZf+V2vuJVuNO3Nmytz2tmsL26X4rzU0jJGlsjQ5p5OF1k7IS5ibxpsjxP9T7S1TZGB8bg5jhcELKtTC8MZAzJHfLmJFze1ze11trB4zsdSzjcIiKCQiIgCIiAIiIAiIgCIiAKmdoVBpHKOV2O9dW/1e9XNauJUDZonxv4OFr9DxBHkbH0WlctEkzK2GuDiUvYmpa8TUz/AJMrSR7srgPG1j+6oJuelqBmHfikFx1sfqI+teZGSU01vkyxu4+XAjqCPgVZqqnZiMe8isyrY2zmE2zDz6dD6Fdz+GWfDPMWZx0/iRg2zoDI5lTEC+KRjRca2OuW/ncDzFlOYVsXAyNu9YHyWu4kmwPQAG1gqthuO1FETG9hyX1ZJdtvFp5fEKfZtNVTt+9qa3573XHpfKD8VlNTSUU9vXJvXKpycmt/TGSz01M2NoYxoaxvADgFlXOMUdiEffmdK0dWuGUeYjNh6rNhm3krBaZolHI3DXe8Cx9yydEmsppmy6qKeJJo6CiptRiuIVAvTwmJnXuhx8nPt8B6qHbtHWU77SOdccWSi9/I8fUFQqG/KyTLqYx8PHrg6Uipze0HM2zIHGY8ADdvwGY+Vl9weiqqioEtWHNjj7zWEZRm5Wb4cbnXQKO00sy2Ld+MmlDcuCIixOgIiIAiIgCIiAIiIAiIgCIiAIiICC2o2bFS3MywmaO6eTh9F32Hkud/dIJPnRysPkR/fuK7CozGdn4qkd8WeBo9vyh/2PArpqu0/DLg5L+n1/FHkpbduqnLYiNx+kWG/uBA+Cwv2zqyfwgHgGMt8QUxTZCeG5Dd4z6TBc+reI+KhF1xhXLdJHBOdsdpNl6w3b6MttUNLXdWjM13pxHlqtGr2vhY69LTMD/puY1vuDdfiFU0UdiGckvqbGsFhZt1Uh1yYyOmSw94N1NDbCkmj++I+8PmuZvB+6bfXZUeCBzzlY0ud0aCT7grJhWwkr7Gc7tnQWLz9jfW/kq2QqW72/ItVZdLZb/mbVBjjpJRHQQRxNPynlgJA5udbQeWt1dgFrYdhkcDMsTQ0c+ZJ6uPMraXFZJSeyPSqhKK+J7hERZmoREQBERAEREAREQBF8J6qJftdRB2U1dOHdN7H/2pSb4IckuSXRY4Khr2hzHNc08C0hwPkRoUnqGsaXPc1rRxLiGgeZOgUEmRFERbX0TnZW1dOXdN6zXy11UsCpaa5IUk+D6i1avFIYiBLLGwkXAe9rSR1AcVlpqtkjc0b2vbe12ODhpxFxomGMrgyrUq8Jhl/CxscepaL+/ilTi8Ebssk0THWvZ8jGnXgbE3W2m63Dw9iCk2KpD+TI8nv/7XuHY6kb+Sv+k5zvgTZSNXicMRAlljYSLgPe1t/EZjqslNVskbmje17eF2ODhpxFxor6545Zn2688IU9KxgsxrWjo0AD4LKi1a7FIYReeWOMHgZHtZfyudVTdmmyRtIoyk2npJTliqYHuPANlYSfIXuVIyShoLnEBoFySQAAOJJPAI01yE0+D0i1aXFYZTlilje4C5DHscbcL2B4aj3rJVVjI25pXtY29rvcGi/S5KYYyuTMiwUldHKCYpGPANiWOa4A8bEtPivc87WNLnuDWjiXENA8ydAowMmRFqU2LwSOyxzRPda9mSMcdOdgbrbU4wE8hERQSEREBxntY2vkkndSROIhjsJA38o8gEg24tbcC3W/hbNhXYrI+EOnnEUjhfII8+W/JxzDXqBw8VWn64z9154h3r/r1+hV6Fs3TGMYHmU1q+cpT3Ocdm+zFTQ1dRHODuzE0sc0kxv71rjo63EHX01VK2px2fFa4RREmIyZIWXs3jbeO8SAXE8h5LueJE7mTL8rdvt55TZcM7JwP8ThvxySW892fsuoqlq1WvlIm6GnRUns2T2Jdir2QF0U+8ma2+QsytfYatacxIPS418Fj7JNr5GzCjlcXRSA7rN+Tc0F2UX4NIB05EC3ErsRX57wXTGY93w9vNrdN6f6Urm7oSUxbWqJxlDYn+20ffUH6g/wA7lh7JNqNxUGmkNopz3b/Nk4D+Id3zDVm7bfxqD9Qf53KO282cMLKWriuGTQxZiNMsjY2m/hmAv5tctYaZVRg/JjNyjdKyPg9drw/8kf1Mf9S7m3gvzhtRj5rJY5XfhNxGx/i5mYEjwOh9bL9AY3iYpqaWZ3CONzvMgd0epsPVYdRFqMI+f6Onpppzsl42/k4n2kYg6rxKRsYLhEN00D/5guf/AKs/uVo7EsX0npieFpWDzsx/1M96r3ZcIjXPmqpI2hjHG8j2tzPk7p+URful/vC1dnaxtDi7cr2uhbO6LM1wLXRvOUOuNCAC137q6JxTg6l4Ry1yamrX5bOybY7QiipJJrAvFmsB4FztG38BqT4NK4zs9s7U4vUPe+Q6WMkr7ute9mtbprobNFgAOXO99thPskH0faNfPdvt9q+dkcgZhs7mWztmkJ8xGwtv4LCt9unWuWdFq7l6hLhIi8U7EntYTT1Ae8D5EjAwO8nAmx8x6hWPDIJWYDIyoDxK2mqWuEl8wsZQAb8rWtyta2ipTu2HEBbNHAL9YpB9b1eaXG5KvBJp5g0SPp6i+QEN7u8aLAk8gOaWK1Ja/UVOlt9vK2ZSuxQff0v7M7/ciVu7Zf8ALx+0R/U9VHsU/Hpf2Z3+5Erd2y/5eP2iP6nqbP8AIXyK1f4r+Zq9iP4pP+0f8ca99s2L7ukZAD3p5Nf0Y7OP+os+K8diX4pP+0f8cap/afiPtOJGJrgGxZYQSbNBJu9xJ0FnOsT+Yijq6h+xLnp6VL12IbZPEHUddTyvBa3M3NfmyUWLvLK7N6L9HBcQ7U6SnDqZ1LLE9ohELhG9jyN1bITlJ4tcR+6uo7C4x7TQQSE3fkyP/Sj7hJ87X9VXqfjjGwt0nwSlWTyIi4j0AiIgOJdq2y0kFU6qYDuJiHFw/Jv0BBPK5GYHqSOSlcK7a8sQbUQOfM0WzMcGh9ubgR3Sedr+nBdGxHG6ZhMU8jLkatcMwsfpaEAea0X7A4e52Y0kN/Bth/CNPguzuxcErI/kcPZkpuVUl7ornZ7thPiFXUOl7sLYmhkbbljbu5n5ziOZ9AFQ9oMImwmvEkYswSZ4XEd1zfoE9QCWkcba813ikoo4mhkTGsYODWNDQPQaLDiohLQyoYHskeGBrmbxpJ4XFiB5lVjcozeFs/BafTuUFqluvJzbEe2sOgIhgeyoc22ZzmljCfnC2rrcrgKO7JNlnyVAq5GkQxXyE/lHkFunUNBJJ628bdF//C4dHd/skXdBOrS4aa/INx6WUp/iLGxRuY1xa/K1jWssdeHdNsoABOtrAKXbFRca1jJCpk5qVss4OUdt341B+oP87l0IYKyrwuOCTg+miAP0XBjS1w8nAFSlfgVPOQ6eCKVwFgZGNeQONgSFsPeyGO5syKNvIaNDRyA5ABZu3MYxXKNI04nKT4Z+ZKyifDK+KQWkjcWuHiDY+i692y4vkpI4Ae9M+5/RjsT/AKyz3FWefD8Pnex74YJJJ75XOja5z8g11I5AW16Ler8Bp5yHTwRSOaLAyMa8gcbC401W0+oUpRclwYV9M4xlGL5OR7KdlBrKVk7qgxZy6zd1n0BLQb5xxsVEbc7EHDnRDebxkrXWdkyWLSLi2Y8nA3Xd3vipohZuSJgADWNJDRoAA1o4a8kr8JhnAE8UcoabgSMa61+YuNFC6qall8Ey6ODjpXPqVOppP8XwZliN8WNcCeG9iu1wPS5Dh+9dc22S2tmwqaRj4yWkgSxO7jgW8HDTQ6+RHoV3ihw+KFuSGNkbLk5WNDRc8TYLWxTZ6mqfxiCOQjgXNBcPJ3Ee9VhdFZi1mLNLOnlLEk8SRxntE23ixAQbpkjN1nzbzLrnyWtlJ+iV0Ds/od9grIjoJGTsv+m+Rt/ipPCNlcOu50FNFdjywlzMxDm8bZ7+8KbmrWRujY42MhysAB1IF7acNEstTioQXBWqlqTsm087HA9ncXlwmucZYyXNDo5GXsSCQbtPm1pB4Eeak9vu0YV8TIYonMjD87i8gucQCAAG6Ad489dF2DF8CpqgXqYY5Mo4uaCQOOjuI9Fo4HsxQNDZqaniFxdriwlw8Rn1aVp34N63Hcz+zTSdcZbMhdgqJ2H4W+WoBa4553NOhADQGtI5EhgNvzrLmeyezL8UqpA6TJ3XSvflz6ucNLXHEuPPkV3d00FTvITklDTaRjhmHHgQRY6t+C9YfgsEF9xDHEXWzbtjWXte17DXifes43uOp43ZrLp1PSs/CjlOPdjxp6aWZlQZHRML8m6y3DdXa5zbu3PDkt3sSxf8PTE9JWfBj/8Aj+K6pJGHAhwBaQQQdQQdCCFoUWzlLC4Php4Y3gEBzI2tNjxFwEfUOUHGe4XTKFinDYkURFynYEREBUoKxlPNVNqGOLpZC5lmF+8aRowaWPkVqVkj99JrKKv2hohAL8u705Du5bXurwi2Vm+cHO6W1jJSKmF5e9+eUO/xDdiz3gBjuNhwHmskOdmVjXSZWYkGi7nE5bcCebfNXNE7vsOx5yUSkmdvpLF0ji2Y5w6drmd11myMd3RrYC3O1ikspyRe0OlDPY7xkGTWW/Mt4u4cVe0U932I7G3JSKiGSS++Moe3Dw8gOe3vgm2YDieFwpquc52GuJuXmmBPUksHxup1FV2ZxsWVWM78lHo6N8NVTtAJhyvlZx0L4u+y/wCk0fxLDhNRIZAYczXPhm7gMzrOa27Q8yEguvbhb4q/Ird7PKK/Z8cP62KIZWeyPMT5/ad2ze3Mujt4y978HXuNOV1kxeR29m1l9qErPZw0vsW6cAO6RxvdXdE7vt9bDsbc/W/+ykV8b81RIHS546tgZZz8oBy3s3hzXyepJqwW5mObVtYReYuc0mxcbndhhHAWV4RR3fYOj3ITZdpDZ7j/ANqXj5hV3Dzmmpy7eGp9ok3ubPlbo7KBfujTor6ihWYbeOSzpyks8FDwl7zI3PIRP91ErCJi53dd8q/cAFhYi3JT+BVG6w9jyD3ISbc9L6WU6iSs1eBCrR5+tii4NFNDJE50ZaZ43tLswdne4mRjnAfJ1IbqvmDvO9gF5t85k29EhkAL8ptYO0NvDwV7so6hwCKJ+docX2sC97n5QeTbnQK/dTzlfW5n2GsJPb+isYXiLiaUDeudHDOJB3xdwaSG3OhOnja4WTZacmpblJDHwuLmgzOAcHDRxlJu4cyFdEVXbnOxdUtNPPH/AAIiLE6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422275" y="-820738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AutoShape 38" descr="data:image/jpg;base64,/9j/4AAQSkZJRgABAQAAAQABAAD/2wCEAAkGBhMSERQUEBMUFRAUExgXFxcUFRQUFxUeFhgWFhgVFRUXGyYeGBwjGRQWHy8gJScpLCwsFR4xNTAqNSk3LCkBCQoKDgwOGg8PGioiHyUwLTQwKikqLCw0NSwvLCkqLCwsLCw0LCwsLCwsLywpLCwsLCwsLS0sLCwsLCosLCwsLP/AABEIAPQAzgMBIgACEQEDEQH/xAAcAAEAAgMBAQEAAAAAAAAAAAAABQYDBAcCAQj/xABGEAABAwIDBQUDBQ4GAwEAAAABAAIDBBEFEiEGEzFBUQciYXGBFJGhMkJSscEjJDM0Q2Jyc3SCkrLC8BU1orPD0SVEYxb/xAAZAQEAAwEBAAAAAAAAAAAAAAAAAQIDBAX/xAAvEQACAgEDAwIDCAMBAAAAAAAAAQIDERIhMQQTQVFhIoHwFDJCcZGxwfE00eEz/9oADAMBAAIRAxEAPwDuKIiAIiIAiIgCIiAIiIAiIgCIiAIiIAiIgCIiAIiIAiIgCIiAIiIAiIgCIiAIiIAiIgCIiAIir21O04p25I7Gdw8wwH5x8eg/s2jFyeEUnNQWWWAOB4cl9Vb2DeXU7i4kuMziSdSSQy5JVkScdLaEJa4qQREVS4REQBERAEREAREQBERAEREAREQBERAEREARFD7RbQtpmcjK75Df6neA+PBTGLk8IrKSissx7TbSNpm5W2Mzh3Ryb+c7w6DmubTTOe4ucS5zjck6kkr7U1LpHl7yXPcbknmrVsls6ABU1FgxveYHaDTXeOvwA5e9ehGMaY5fJ5UpS6ieFwWPZbDDBTNa7R5u5w6F3L0AA9FLrRwnFmVDXOjvka8tBOmawBuB01W8uCWW3k9SCSilHgIiKpcIiIAiIgCIiAIiIAiIgCIiAIiIAiIgCIo/GsaZTR5n6k6NaOLj08upUpNvCIbUVlnjHscZTR5navOjG83H7AOZXMa2tfK8vkN3u/sADkB0XvEsRfPIZJDdx4Dk0cmtHRTWyuzO9+7Ti0DdQDpnt/SOfVehCEaY5fJ5Vk5dRPTHj63Muy2zIeN/UaQjVodoHW1zO/N+vy46+0+05nO7iuIAfLPbmfDoPXy9bU7Tb47qHSBvTTPb+kch6qFw7DnzyCOMXcfc0c3HwCmMW3rn/RWckl26/m/UvWwH4sf1rvqYrKtXC8PbBE2NnBo48yeJJ8ytpcE5apNnqVx0wSYREVDQIiIAiIgCIiAIiIAiIgCIiAIiIAiISgNTFMSZBGZJDoOA5uPJo8SuW4rij6iQySHU6Acmjk0Lf2qxz2iWzT9yZcN8er/Xl4Lzs5s66pfrdsLT3ndfzW+P1L0KoKuOqR5V1junohwZtl9mzUOzv0gadTwzkfNHh1P9jZ2q2lD/ALhT6Qt0JboH2+aPzR8fLjl2n2ha1vs1LZsbRlcW+HzG+HU8/rr2GYY+eQRxjU8TyaObj4K0VqeufyKyelduvny/4PmHYa+eQMjF3HieTR1ceQXTMDwNlNHlbq46udzcfsHQL1g2Cspo8rNSflOPFx6nw6DkofbDaR8BYyFzQ83LtMzmjTLx0F9ePRc85u6WmPB1V1xojrlyWhY2ztJsHAnoCL+5cmq8Wml/CSvd4FxA/hGnwW5C6ngEcscj5JwQcoaIw23HMbG4PCw4jop+zY8kLrE3stvzOooqZQdoV3ATRhrT85hJy+JaeIVya64uOBXPOEocnVXbGz7rPqIioaBERAEREAREQBERAEREAREQBQO2eJ7qnIabPkOQeAPyj7tPVTy5/wBoFTedjOTI7+ryfsaFtTHVNGHUT01tlfw+hdNIyNnynG3kOJJ8ALn0Vx2jxJtHC2mp9Hlup5tB4uv9Jxv8fBauwVK1omnfwaMoPSwzPPuyqsYjXOmlfI7i838hyHoLD0XY13J48L9zzk+1Xlcv9jzSUjpXtZGLucbAfaegA19F1DAsEZTR5W6uOr3c3H7AOQUVsRgm7j3zx90kGn5reXv4+5Y9qdrt3eKA3k4OcODPAdXfV5rG2TsloidFMI0w7k+TPtPtWILxxWM548xH4nqfD3+PPZZS4lziS4m5J1JPUlfHOubnUniTz818XTXWoLY47bpWPLC+sYSQALkkAAcydAF8UzshTZ6uO/Bt3/wg2+NleT0pszhHVJIsVL2fR7sbx796RqWkZQegBGoHxVopYMjGMBuGtDb9coA+xZUXlSnKXLPchVGH3UERFQ0CIiAIiIAiIgCIiAIiIAiIgC5ptsfvx/6LP5V0tc225jtVuP0mMPwI+xdPTffOPrP/AD+ZJ0XcwiQji7Pf954Z9Sq+GUm9mjj5PeAfLn8Lqz0r82EPA4tJB9JA/wCoqF2S/HIfN38jl0QeFN+7OSaTda9kXbaupMVK4xvEZ0aLDU30yt10NufIArmSs231UTUNZfusjBA8XE3PuAHoqyp6eOmGfUjqp6rMegRWPZbZb2i8kpIhBsANC8jjryAVuGydLa25b73E++90nfGLwK+lnNajlylKXBqttpI4pWkagtBB9Bx+CutFsZDFMJW5iB8ljtQ0/SB4m3ip9ZT6lfhRtX0b/E/0OZxbXVcZs59yOLZGC/kdAVNUPaBqBURZb/OZf+V2vuJVuNO3Nmytz2tmsL26X4rzU0jJGlsjQ5p5OF1k7IS5ibxpsjxP9T7S1TZGB8bg5jhcELKtTC8MZAzJHfLmJFze1ze11trB4zsdSzjcIiKCQiIgCIiAIiIAiIgCIiAKmdoVBpHKOV2O9dW/1e9XNauJUDZonxv4OFr9DxBHkbH0WlctEkzK2GuDiUvYmpa8TUz/AJMrSR7srgPG1j+6oJuelqBmHfikFx1sfqI+teZGSU01vkyxu4+XAjqCPgVZqqnZiMe8isyrY2zmE2zDz6dD6Fdz+GWfDPMWZx0/iRg2zoDI5lTEC+KRjRca2OuW/ncDzFlOYVsXAyNu9YHyWu4kmwPQAG1gqthuO1FETG9hyX1ZJdtvFp5fEKfZtNVTt+9qa3573XHpfKD8VlNTSUU9vXJvXKpycmt/TGSz01M2NoYxoaxvADgFlXOMUdiEffmdK0dWuGUeYjNh6rNhm3krBaZolHI3DXe8Cx9yydEmsppmy6qKeJJo6CiptRiuIVAvTwmJnXuhx8nPt8B6qHbtHWU77SOdccWSi9/I8fUFQqG/KyTLqYx8PHrg6Uipze0HM2zIHGY8ADdvwGY+Vl9weiqqioEtWHNjj7zWEZRm5Wb4cbnXQKO00sy2Ld+MmlDcuCIixOgIiIAiIgCIiAIiIAiIgCIiAIiICC2o2bFS3MywmaO6eTh9F32Hkud/dIJPnRysPkR/fuK7CozGdn4qkd8WeBo9vyh/2PArpqu0/DLg5L+n1/FHkpbduqnLYiNx+kWG/uBA+Cwv2zqyfwgHgGMt8QUxTZCeG5Dd4z6TBc+reI+KhF1xhXLdJHBOdsdpNl6w3b6MttUNLXdWjM13pxHlqtGr2vhY69LTMD/puY1vuDdfiFU0UdiGckvqbGsFhZt1Uh1yYyOmSw94N1NDbCkmj++I+8PmuZvB+6bfXZUeCBzzlY0ud0aCT7grJhWwkr7Gc7tnQWLz9jfW/kq2QqW72/ItVZdLZb/mbVBjjpJRHQQRxNPynlgJA5udbQeWt1dgFrYdhkcDMsTQ0c+ZJ6uPMraXFZJSeyPSqhKK+J7hERZmoREQBERAEREAREQBF8J6qJftdRB2U1dOHdN7H/2pSb4IckuSXRY4Khr2hzHNc08C0hwPkRoUnqGsaXPc1rRxLiGgeZOgUEmRFERbX0TnZW1dOXdN6zXy11UsCpaa5IUk+D6i1avFIYiBLLGwkXAe9rSR1AcVlpqtkjc0b2vbe12ODhpxFxomGMrgyrUq8Jhl/CxscepaL+/ilTi8Ebssk0THWvZ8jGnXgbE3W2m63Dw9iCk2KpD+TI8nv/7XuHY6kb+Sv+k5zvgTZSNXicMRAlljYSLgPe1t/EZjqslNVskbmje17eF2ODhpxFxor6545Zn2688IU9KxgsxrWjo0AD4LKi1a7FIYReeWOMHgZHtZfyudVTdmmyRtIoyk2npJTliqYHuPANlYSfIXuVIyShoLnEBoFySQAAOJJPAI01yE0+D0i1aXFYZTlilje4C5DHscbcL2B4aj3rJVVjI25pXtY29rvcGi/S5KYYyuTMiwUldHKCYpGPANiWOa4A8bEtPivc87WNLnuDWjiXENA8ydAowMmRFqU2LwSOyxzRPda9mSMcdOdgbrbU4wE8hERQSEREBxntY2vkkndSROIhjsJA38o8gEg24tbcC3W/hbNhXYrI+EOnnEUjhfII8+W/JxzDXqBw8VWn64z9154h3r/r1+hV6Fs3TGMYHmU1q+cpT3Ocdm+zFTQ1dRHODuzE0sc0kxv71rjo63EHX01VK2px2fFa4RREmIyZIWXs3jbeO8SAXE8h5LueJE7mTL8rdvt55TZcM7JwP8ThvxySW892fsuoqlq1WvlIm6GnRUns2T2Jdir2QF0U+8ma2+QsytfYatacxIPS418Fj7JNr5GzCjlcXRSA7rN+Tc0F2UX4NIB05EC3ErsRX57wXTGY93w9vNrdN6f6Urm7oSUxbWqJxlDYn+20ffUH6g/wA7lh7JNqNxUGmkNopz3b/Nk4D+Id3zDVm7bfxqD9Qf53KO282cMLKWriuGTQxZiNMsjY2m/hmAv5tctYaZVRg/JjNyjdKyPg9drw/8kf1Mf9S7m3gvzhtRj5rJY5XfhNxGx/i5mYEjwOh9bL9AY3iYpqaWZ3CONzvMgd0epsPVYdRFqMI+f6Onpppzsl42/k4n2kYg6rxKRsYLhEN00D/5guf/AKs/uVo7EsX0npieFpWDzsx/1M96r3ZcIjXPmqpI2hjHG8j2tzPk7p+URful/vC1dnaxtDi7cr2uhbO6LM1wLXRvOUOuNCAC137q6JxTg6l4Ry1yamrX5bOybY7QiipJJrAvFmsB4FztG38BqT4NK4zs9s7U4vUPe+Q6WMkr7ute9mtbprobNFgAOXO99thPskH0faNfPdvt9q+dkcgZhs7mWztmkJ8xGwtv4LCt9unWuWdFq7l6hLhIi8U7EntYTT1Ae8D5EjAwO8nAmx8x6hWPDIJWYDIyoDxK2mqWuEl8wsZQAb8rWtyta2ipTu2HEBbNHAL9YpB9b1eaXG5KvBJp5g0SPp6i+QEN7u8aLAk8gOaWK1Ja/UVOlt9vK2ZSuxQff0v7M7/ciVu7Zf8ALx+0R/U9VHsU/Hpf2Z3+5Erd2y/5eP2iP6nqbP8AIXyK1f4r+Zq9iP4pP+0f8ca99s2L7ukZAD3p5Nf0Y7OP+os+K8diX4pP+0f8cap/afiPtOJGJrgGxZYQSbNBJu9xJ0FnOsT+Yijq6h+xLnp6VL12IbZPEHUddTyvBa3M3NfmyUWLvLK7N6L9HBcQ7U6SnDqZ1LLE9ohELhG9jyN1bITlJ4tcR+6uo7C4x7TQQSE3fkyP/Sj7hJ87X9VXqfjjGwt0nwSlWTyIi4j0AiIgOJdq2y0kFU6qYDuJiHFw/Jv0BBPK5GYHqSOSlcK7a8sQbUQOfM0WzMcGh9ubgR3Sedr+nBdGxHG6ZhMU8jLkatcMwsfpaEAea0X7A4e52Y0kN/Bth/CNPguzuxcErI/kcPZkpuVUl7ornZ7thPiFXUOl7sLYmhkbbljbu5n5ziOZ9AFQ9oMImwmvEkYswSZ4XEd1zfoE9QCWkcba813ikoo4mhkTGsYODWNDQPQaLDiohLQyoYHskeGBrmbxpJ4XFiB5lVjcozeFs/BafTuUFqluvJzbEe2sOgIhgeyoc22ZzmljCfnC2rrcrgKO7JNlnyVAq5GkQxXyE/lHkFunUNBJJ628bdF//C4dHd/skXdBOrS4aa/INx6WUp/iLGxRuY1xa/K1jWssdeHdNsoABOtrAKXbFRca1jJCpk5qVss4OUdt341B+oP87l0IYKyrwuOCTg+miAP0XBjS1w8nAFSlfgVPOQ6eCKVwFgZGNeQONgSFsPeyGO5syKNvIaNDRyA5ABZu3MYxXKNI04nKT4Z+ZKyifDK+KQWkjcWuHiDY+i692y4vkpI4Ae9M+5/RjsT/AKyz3FWefD8Pnex74YJJJ75XOja5z8g11I5AW16Ler8Bp5yHTwRSOaLAyMa8gcbC401W0+oUpRclwYV9M4xlGL5OR7KdlBrKVk7qgxZy6zd1n0BLQb5xxsVEbc7EHDnRDebxkrXWdkyWLSLi2Y8nA3Xd3vipohZuSJgADWNJDRoAA1o4a8kr8JhnAE8UcoabgSMa61+YuNFC6qall8Ey6ODjpXPqVOppP8XwZliN8WNcCeG9iu1wPS5Dh+9dc22S2tmwqaRj4yWkgSxO7jgW8HDTQ6+RHoV3ihw+KFuSGNkbLk5WNDRc8TYLWxTZ6mqfxiCOQjgXNBcPJ3Ee9VhdFZi1mLNLOnlLEk8SRxntE23ixAQbpkjN1nzbzLrnyWtlJ+iV0Ds/od9grIjoJGTsv+m+Rt/ipPCNlcOu50FNFdjywlzMxDm8bZ7+8KbmrWRujY42MhysAB1IF7acNEstTioQXBWqlqTsm087HA9ncXlwmucZYyXNDo5GXsSCQbtPm1pB4Eeak9vu0YV8TIYonMjD87i8gucQCAAG6Ad489dF2DF8CpqgXqYY5Mo4uaCQOOjuI9Fo4HsxQNDZqaniFxdriwlw8Rn1aVp34N63Hcz+zTSdcZbMhdgqJ2H4W+WoBa4553NOhADQGtI5EhgNvzrLmeyezL8UqpA6TJ3XSvflz6ucNLXHEuPPkV3d00FTvITklDTaRjhmHHgQRY6t+C9YfgsEF9xDHEXWzbtjWXte17DXifes43uOp43ZrLp1PSs/CjlOPdjxp6aWZlQZHRML8m6y3DdXa5zbu3PDkt3sSxf8PTE9JWfBj/8Aj+K6pJGHAhwBaQQQdQQdCCFoUWzlLC4Php4Y3gEBzI2tNjxFwEfUOUHGe4XTKFinDYkURFynYEREBUoKxlPNVNqGOLpZC5lmF+8aRowaWPkVqVkj99JrKKv2hohAL8u705Du5bXurwi2Vm+cHO6W1jJSKmF5e9+eUO/xDdiz3gBjuNhwHmskOdmVjXSZWYkGi7nE5bcCebfNXNE7vsOx5yUSkmdvpLF0ji2Y5w6drmd11myMd3RrYC3O1ikspyRe0OlDPY7xkGTWW/Mt4u4cVe0U932I7G3JSKiGSS++Moe3Dw8gOe3vgm2YDieFwpquc52GuJuXmmBPUksHxup1FV2ZxsWVWM78lHo6N8NVTtAJhyvlZx0L4u+y/wCk0fxLDhNRIZAYczXPhm7gMzrOa27Q8yEguvbhb4q/Ird7PKK/Z8cP62KIZWeyPMT5/ad2ze3Mujt4y978HXuNOV1kxeR29m1l9qErPZw0vsW6cAO6RxvdXdE7vt9bDsbc/W/+ykV8b81RIHS546tgZZz8oBy3s3hzXyepJqwW5mObVtYReYuc0mxcbndhhHAWV4RR3fYOj3ITZdpDZ7j/ANqXj5hV3Dzmmpy7eGp9ok3ubPlbo7KBfujTor6ihWYbeOSzpyks8FDwl7zI3PIRP91ErCJi53dd8q/cAFhYi3JT+BVG6w9jyD3ISbc9L6WU6iSs1eBCrR5+tii4NFNDJE50ZaZ43tLswdne4mRjnAfJ1IbqvmDvO9gF5t85k29EhkAL8ptYO0NvDwV7so6hwCKJ+docX2sC97n5QeTbnQK/dTzlfW5n2GsJPb+isYXiLiaUDeudHDOJB3xdwaSG3OhOnja4WTZacmpblJDHwuLmgzOAcHDRxlJu4cyFdEVXbnOxdUtNPPH/AAIiLE6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574675" y="-668338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736260" cy="8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 descr="http://t1.gstatic.com/images?q=tbn:ANd9GcTMZqbZjfVgxF-rJd2sBCBmgEMFveKyyKHzsnmZ_I_xLpkAoru1X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33323"/>
            <a:ext cx="622413" cy="4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http://t1.gstatic.com/images?q=tbn:ANd9GcSVtsQDrBsko1EQwmUSyxwAK1xyHbQvVrXGWgnmpef2MMXRdad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38" y="4437112"/>
            <a:ext cx="1169286" cy="37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://t3.gstatic.com/images?q=tbn:ANd9GcSTZ41toM_4aDVytsqU2Rnilf4EqAoqt1l52D5-guHYX3qL2A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87980"/>
            <a:ext cx="817552" cy="3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http://t0.gstatic.com/images?q=tbn:ANd9GcTDBJtPBUOvfUptnzwOHNOM4okDN-kwOo9osnRmg2CFx6CPV-dRZ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89" y="5600612"/>
            <a:ext cx="1138429" cy="8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http://t3.gstatic.com/images?q=tbn:ANd9GcSTwcTR4Rl5YW0_erS9rScc_5y1q2Qqs-8kNrbjNEs6tCsNJWot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 b="31867"/>
          <a:stretch/>
        </p:blipFill>
        <p:spPr bwMode="auto">
          <a:xfrm>
            <a:off x="4067944" y="3659373"/>
            <a:ext cx="1330888" cy="50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http://t1.gstatic.com/images?q=tbn:ANd9GcRalMJ-k1MDqorBFBggku-Kmt5KjgmJdmjk9ElyJe7Blc4R6Bp5f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00" y="4324874"/>
            <a:ext cx="1219200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7" descr="data:image/jpg;base64,/9j/4AAQSkZJRgABAQAAAQABAAD/2wCEAAkGBhQSEBQUEhQWFBUUFxgVGBUYGBYYGBgXGBQVFBYVGRcXGyYgGB4jHBcXHy8gIycpLC0tFR8xNTAqNSYrLCkBCQoKDgwOGg8PGiwkHyE0LC0qNTQsLSwpLCwsLSwqKSwqKSksLC8vNTQsKSwsMjAsKSwsLC0sLCwwLCwsLCwpLP/AABEIAMABBwMBIgACEQEDEQH/xAAcAAACAgMBAQAAAAAAAAAAAAAABwEGBAUIAwL/xABOEAABAwIDBQIHDAcGBQUBAAABAAIDBBEGEiEFBzFBUSJhEzVxc4GxsxQyQlJUYnKRobLBwggjNHSS0dIXJURTg5MWGDOi8CRDgqPTFf/EABsBAQACAwEBAAAAAAAAAAAAAAAFBgIDBAcB/8QANxEAAQMBBAUKBgIDAQAAAAAAAQACAwQFESExEkFRYXEGExQiMjM0crHBgZGh0eHwQlI1YoIj/9oADAMBAAIRAxEAPwB4oQoJRFKFF1KIhCEIiEIUXRFKFF0XRFKFF1KIhCEIiEIUFEUoUXUoiEIQiIQhCIhCFF0RShRdCIpQhCIhCEIiEKEXRFKFAKERSsDbW1W00LppL5GZb21NnPDL/wDcs9VneP4sqPos9qxYvOi0lb6aMSzMjOTiB8yt/S1TZGNexwc1wBBB0IPNe6R+Bccuo3+DkJdA46jiWG/vm/iE6qaqbI0PYQ5rgCHA3BB5haoZmyjDNdlpWbJQSaLsWnI7V7IQFBW9RileU0zWtJcQ0DiSbD61MsoaCSbAakpF42xi+tkyjsxMLg0C/aF9HOHXQaclommEQvKlLMsySvk0W4AZnYmJtPepSRGzC6Y3scg08ocdD6Fj0u96lc6z2Sxi3viAR5LNJKTiFGmtkV1byYo9G46V+29dHbH25DUszwvDxztxBtexHEHuK2AK5v2RtiWmlEkLi0g3trld3OHMJ8YWxA2spmTAWJ0c3jlcOI/86rvgqBLgc1VLXsZ9AdNpvYdesbityhQFK6lAouoJUFUHH+8EQAwU5BmOjn/5YPIfO9SwfIIxeV1UtJLVSCKIXk/TeVuto49poaptO9/aOjnC2VhPAOPU/ZzVka4dVzI59zckkniTxJ63TC3e7wfBFtPUu7B0jkPwejHH4vQ8lxQ1gc653wVktHk4YIRJAS4jtDbvH2TbQvlj78F9KQVRQoupWv21tVlNC+WQ2aweXXkLDqV8JuF5WTWl7g1ovJX1tTbEVOzPNI1g7zx7gOJ9Co+0N8cLbiGF8hB0LiGNI68CR9SWu2dtSVMrpJXOcSTYE6NaSSGgdywFFyVribmK/wBFyYha0OqCXHZkPunHsne1TSFrZWuhJAu42cy+mlxrbvICu1NVNkaHMcHNIuCDcLmZb3CWKX0c7XZnGK9nsvoWniQDpfn6F9irTfc9aa/kzHol9MSCNRxv4LoG6lYmztosnibJE4OY4XBH/nFZalL71RSC03HNCFBXy56L4hzlrdkYgjqXzCI5hC4MLvglxFzbrbgl5vB3g581NTO7OokkHO2hY09OpWx3M/s9R51v3FzCcOk0GqbdZL4qE1UuBwuHE5lMZCAhdKhFKrO8jxZUfRZ7WNWZYO2KqKOFzp7CPQOuLiznBmvddwWLxe0hb6Z5jmY8C+4g3bbiublZsI45monBt88N+1GbaX4lpPA87cCs3HOBTTEzwdqndrpr4O+o15t6FUxQR04Xr1Vjqa06fHFp+YPsV0lsvakdRE2SJwc1wuD6wRyI4WWXdILCGL5KGW4u6J3v4/zN6OH2p5bM2pHURNkicHNcLgj7Qeh7lLwTiUb153atlSUEm1hyPsd6ru9Ct8Hs54tfwhbHxta5vf7PtSPTs3rUpfs9xb8B7Hu1toLj06kJJqPru8HBW7ksG9EcRnpG/wCQQhCFxK1oV+3Q7Sy1T4iTZ7LgfBBabk28hVBAV33SUhdXF9xaONxI5nNZost9NfzouUPbYYaGTS2fXV9U5kEqC7RLHeFvC99TUrurZJQfrY0+sqZllbG28rzOiopayURxDidQG0r0x1vJLHGCkcLjR8osbHhlbfn38krnPJJJNydSTxJ6qFsdg7Clq5hFENeJdya34x/lzULJI+Zy9OpaOns2A3YXZk5la6yE54KDZ9Kxuz5C0vmF3ZuLnci53wTf3qXWMMHyUMnN0TveSfld0d61nJTuYL779u5c9FbMVTKYy0tv7N/8htC2+Ct40lO5sVQS+D3oPF0fQ34keXhZOGCcPaHNIc1wuCOBB5rmVXPAWO3UjhFMSYCfTGeo+b1C301Vo9V+SirbsISAz0wx1jbvG/1TsSq3xbYd4SKnGjcvhT3kktaPRY/X3JoQVDXtDmkFpFwRwI6hKbfHRuFVFJbsOjyA/Oa4kj6nD7V11RPNG5V6wGtNe0P33cbkvkIQoRepoQEIRCnHuhrC6jewgWjkIHU5gHkn0lXtL/c7A5tLK4ggPlu09QGNabekWV8mlDQS42A1JPADqVPU5/8AIXryK1wOnShu1E0waCXEAAXJPAAcSlBjfeM+dzoaZ2WGxa5499JrrY/Bb5OK88e4+NUTDASIAdSNDJb8vdzVIXDU1V/VYrTYlhBgE9QMdQ2bzvQmxuZ/Z6jzrfuKjYRwjJWy2HZjaRnk6c8o6uKc2Hvc7GugprWgIY4Dk4i+p5nqlHEdLTKz5SV0fMmmZicCdgF+tbkIQEKVVAUqs7yPFlR5Ge1jVmVZ3j+LKjyM9rGtcnYPArrofFReZvqFQMD46EQ9y1XagcMoc7XJfTKerdfQvvGe7rwTTPSkvi1c5nEsadbttxaqEr5gHH3gLU9SbwnRrjr4O+lj831KJika8aEnwOxegVtHLSPNXR/9N1O38VQ1YcH4wkoZbi7onHts/MOjvWrFj7AIYDVUovGe09g1y31ztty52S8WtzXwPUhDNT2pTZXg5jWCuh3GGvpHZSHxytIv0Pk5EHl3JGYgw9LSSlkjTa5yvto8A2zD+SzcH4wkoZObonHtx/mb0PrTdlpaPacIJDZW8iNHMJANr8Wnhou06NU3/YKsMM1gzkOBdE7X+6/VIFCZO0tzj83/AKeYEX4SAggfSaNfqWPS7nJyf1k0bW24tzON/IQPWuPoso1Kwtt6gLdLnPob1QYYi5wa0ElxsANSSeACeOAsK+46e7xaWSzpNQctuDQe5ThrA9PRNz6PkGpleB2bCxy/FHFVfH+8QEGnpH6EWfK3ofgsPrK7I4xTjTfmq9W1stsSCmpQdDWfvu9VO8HeF76mpXd0ko+1jT6ylihbLYOwJauYRxN48XH3rRzJP4Lhe98zlaKWkp7NguGAGJJ1o2DsCWrmEcQ14ucfetbzcT+CYm1dqwbHpvAU9n1DxcuOpvb37/wap2rtSDY9N4Cns6oeLlxtcH47/wAGpW1NQ6R7nvcXOcblx4knqtxIgFw7XootjH2u/nJLxCMh/fedymoqnPeXvcXOcblx4k9UxcH4wjqovcVdZ2YZWPd8Lo0n43Q80tEArTHK5hv+alq2z4qqLQyI7JGYO5WPGGDpKGTm6Jx7En5XdCPtVcTKwhi+Ori9xV9nZhlY93wtNATycORVYxhg6Sik5vidcskt/wBrrcCFnLECOcjy9Fx0NfI1/RavCQZHU4bRvWwwFjw0jhFMS6Bx8vgyeY7uo9KaO39mMraN7AQQ9uZjhqL2u1wP1LntXTAeO3UrhDMS6BxsOsZPMfN6hbaeow0H5KPtixyXdLpcHjEjbvG/1VQqqV0b3Me0tc02IIsQV5J7bYwnSbRaJb6kaSxkXIB4HQg+kKszbmBmOSpIbyBZcgd5uLrF9G8Hq4hb6blJTObdPe1wzwOfwSvWfsTY0lVO2GL3zr6ngANS4+RMWk3MsB/WzucLcGtDTfym6tmy9g0tBGXMa2MAdqVx7R4cXHlcDRZR0bib34Ba6zlLAGFtPe5xywwWTsTZcdHStiBAbGNXGwueLnHolbj7HxqiYYCRAOJ1BkN+P0dPSjHuPTUkwwEtgBsTwMhH5e7mqQvtRUDsMyWqxrGId0qqxecQNm87/RC3+EcIyVsthdsbT25Og45R84/ZxRhLCMlbLYXbGPfycgOjerirfi3FsdFF7iobNLRZ72/B6i/N55nktMUQA05MvVSddXvL+i0uMhzOpo2lRi3FkVFD7iobNIGV7x8HqL83nmeSzNzRvBUHmZW/cSnLr+u6a+5n/oVHnG/cW+CUyTAlRdq0LKSzXAYuJGkdZN6YwUKQhSqoClYW19lsqIXwyC7Xix68QQR6QD6FmqCvhF4uWTXFpDhmFz5irCslDLlfdzHXySW0cByPR3ctIuj9s7GjqYXRStzNd9YPJwPIhIvFeFZKGXK/Vjr5JOTh0PQ9yh6inLDpNyXpFi2y2rbzUuDx9fyrDgLH3gLU9SbwnRrjr4O/I/N9S98fYAyXqaUXjPaexuuW+udoHEdQl4r5gHH3gLU9QbwnRrjrkvyPVvqSKRrxzcnwOxK6ilpZTWUYx/k3U4fdUNbbDeJZKKYSR8Do9nJ46Hv6FXXGe7a+eoo7EEZzEOfMlh+2yWpFlpfG+FykaeqprTgIGI1g5jiuitgbfiq4RLEbg6Ec2nm0jqthJKACToBz5LnrDeJJaKYSRnQ+/YeDx08vQqxY13jGqYIoA6OMjt30c4/F04NH2qQbWN0LzmqdUcm5m1IZFiw69nH22r1x/j8zl0FOSIho9408Ieg+b61QkLd4VwrJWzZWdljbZ5LaNHd1ceQUe5z5nq5ww09mU+xozO1GFcKyVsuVnZY2xfIeDR07yeQTO27tODZNH4KGwkLSI28SXf5juo4HVem19sU+yKVscTQXkdhl9XHm956dT6Endp7TkqJXSyuzPcdT06ADkAuoltO24do/RQEbJbam5yTCFpwH9v38Lxqal0j3PeS5zjcuPEnqilpnSPaxgLnONg0cSeiKamdI9rGNLnONgBxJTpwLgZtG3wkgDp3DU8mDTst/ErnhhdK71UxaVpRWfFd/L+I/dS1OzN00fuQiY/r365gdIzyaBzHXqlrtnY0lLM6KUWcOfJw5OB6FdIALR4pwtHWw5H6OGrH82n8R1CkJaVrm9XMKoWdygmimJqDe1xx3cN25c/AprbvsWiqjdSVZa51rNzf+4y1i08iQlttrYslLKYpW2cOfJw5OB5hYccpaQ5pIINwRoQeoKjo5HQvx+KuddRxWlB1TvadituOsDOpHmSK7oHHjxLCfgnu6FVBODBWNWVsfuaqymW1tfeyttY//AC6j0qnY6wM6jeZI7ugcePExn4ru7oVtmhBHOR5eijrNtKSOTodZg8ZHU79+vFYuC8ZvoZLG74XHtM6fOb393NO/Z+0GTRtkjcHMeLgjmua1ZcGY0fRSWN3QuPbZ0+c3v7uaypqnQ6rslrtuxBUgzQDr6x/b8p41tcyKN0kjg1jQSSeACSWNsbPrX5W3bA09lvxiPhu/AIxrjZ9a/K27YGnst5uPxnfyVWSpqdPqtyWNh2IKcCecdfUNn59EK2YHwO6tfnfdsDTqdQXkfBb+JUYIwO6tfneC2Bp1dwLz8Vv4nkrxjLGUdBEKemDRKG2DRbLG3hc9/QLGGEAc5Jkt9pWk90nQ6PGQ5n+v79F447xUyjgFLSkMksBZo/6bPwJSjv8AavqeZz3FziXOcbknUknmVsMO4fkrJ2xR2F9XOPBrb6u7/ItckjpnYfBd1FSRWZTlzzjm47V9Ycw5LWTCOMacXPt2WN6nv6BPXD+Ho6SERRDTi5x4udzcSjD2H4qOERxDvc7m53NxK2gUnT04iF5zVEte131z9FuDBkNu8oUoQupQSEIQiIWLtCgZNG6ORoc1wIIPf6llKLL4RfmvoJBvCRGNcFPopLi7oHHsu+L813f0PNVhdLV9AyZjo5GhzXCxBSPxtg51DJcdqF5ORx4jnld3jXVRNTT6HWbkvQ7EtrpIEEx6+o/2/K2+AMfmAtgqHXiOjXnXITyPzfUtxj7AIlBqqUAuIzPYODxa+dtvhetKpNndBtWSSKWJ7rtiy5L8QHZri/TRfYH86Oaf8Fja1I6hd0+mNxHaGo3lKYiyFv8AHrANpVAAAGcaDT4DT+K0C4nDRcQrRTS89E2S67SAPzW7wrhWWtmys0Y22eTk0d3U9Amjtja9PsilbHE0Z7dhml3Hm95/FfW7gBuymOAAP6w8OJDnWv1Sb2ltOSeV0srsz3HU+oAcgOi7rxTxgjNyqeg+16x7JDdHEctpxGPyU7T2nJUSuklcXPceP4AcgvGmpnSPDGNLnONg0cSV8wQl7g1ou5xDQOpOgCdeBcDNo2CSQB07hqeTB8Vv4lc8MTpneqmLRtCKzYQAMf4j91IwNgVtGzwklnTuGp5MHxW/iVcAgBTZTTGBguC8wqKiSpkMspvJQoKlCzWhVnG2EG10IAOWVlyx3LXi09x+xI2uoXwyOjkaWvabEH/zUd66XIVWxrgplbHcWbMwdh/X5ruo9S4qmm5zrNzVlsW2jSHmZewfp+EjIpS1wc0kEG4I0II4EFN7BWNWVsfuaqsZbW1tllbz0+N1H1JT11A+GR0cjS17TYg+vvHevGOUtILSQQQQRoQRwIKjopXRO9Vda+z4rRiBBxzaVbcc4GdRuMkQLoHHjxLCfgu7uhVQIT32JWuqdkiSaznPhkzaCxLc4uR6AUiFnUxtaQ5uRXJYdZNM18M2Lozdftz+yFa8EYHdWvzvu2Bp1dzeQfet/EqqJ7VdUabY/hIrNcyna5umgJa3W3pSmja8ku1LK3KyWnYyOHtSG6/Z+3rWYxxlHQRCnpg3woFgBa0bepHXoEn5pnPcXOJc4m5JNySiaZznFziXOcbknUk9SsnZWyn1ErYohd7jp0ta5J7gNVhLK6Z1w+AW+goIrOiLicc3O/dSnZGyJKmVsUTcznfUBzcegCeeE8Jx0MQa3tSOsXv5uPd0HcjCWEo6KHK0ZpHWL5Obj0HQdAt9ZSdPTiMXnNUm2bZdWu5uPBg+u8qUIQutV1CEIREIQhEQhCERQUut837PB50+zcmKUut837PT+dPs3LRUd05S1i+Pi4+yUyZ25f8AxP8Ap/nSxTO3L/4n/T/Ooqk70K+8oP8AHv8Ah6hVLeB4yqfpj7jVXlYd4HjKp+mPuNVeWqXtniVI2f4WLyj0Tu3e+KGeSX770kU7t3vihnkl++9JFdVV2GcFA2F4qq83u5bDDv7ZT+ei9o1dGgLnLDv7ZT+ei9o1dGhb6HslRPKzvo+B9V9BCEKQVPQhCERCiylCIkfvUH95P+hH90qoK371PGT/AKEf3VUFX5+8cvXrJ8FF5Qnfg/xKzzMvrkSQ6J34P8Ss8zL65EkOi6arss4fZQ9g+IqvN7uQnhiDxG/92Z6mJHp4Yg8Ru/dmepi+UmT+C+8oO9pvN7hI9Wvdh4zh8kns3KqK17sPGcP0ZPZuXPB3jeKmLU8HL5T6J5tUqGqVYF5AhCEIiEIQiIQhCIhCEIigpdb5v2en86fZuTFKXW+b9np/On2bloqO6cpaxfHxcfZKZM7cv/if9P8AOlimduX/AMT/AKf51FUnehX3lB/j3/D1CqW8DxlU/TH3GqvKw7wPGVT9Mfcaq8tUvbPEqRs/wsXlHondu98UM8kv33pIp3bvfFDPJL996SK6qrsM4KBsLxVV5vdy2GHf2yn89F7Rq6NC5yw7+2U/novaNXRoW+h7JUTys76PgfVfSEIUgqehCEIiEIQiJH71PGT/AKEf3VUFb96njJ/0I/uqoKvz945evWT4KLyhO/B/iVnmZfXIkh0Tvwf4lZ5mX1yJIdF01XZZw+yh7B8RVeb3chPDEHiN37sz1MSPTwxB4jd+7M9TF8pMn8F95Qd7Teb3CR6te7DxnD9GT2blVFa92HjOH6Mns3Lng7xvFTFqeDl8rvRPNqlQ1SrAvIEIQhEQhCERCEIuiIQoui6Igpdb5v2en86fZuTFJVXxzhJ9fHGxj2sLH5ruBN+yW208q0ztLoyApGy5mQ1cckhuAOKRKZ25f/E/6f51i/2MTfKI/wCF/wDNWvAuDH0Hhc8jX+Ey2ygi1s3G/lXBT08jZAXBW+2bWpKijfHE+8m7btG5LHeB4yqfpj7jVXk1sR7rpamqlmbMxokIOUtcSOyBy8i1v9jE3yiP+B/81qkppS4kBdtFbVFHTxsdJiAAcDs4K1bvfFDPJL996SK6Bw3sB1LRNp3ODiA8ZgCB2iSNDrzVC/sam+UR/wAL/wCa6KiF7mMAGSh7JtOmgqKh8jrg43jPHE/dUvDv7ZT+ei9o1dGhK/Zm6OWKaKQzxkRvY+2V2uVwdbj3JntW6kjcxpDgo/lFWwVcrHQuvAHuvtCAouuxVpShRdSiIQouglESQ3qeMn/Qj+6qgm9i7dvJWVTpmzMYC1rbFrieyCOS0v8AYzN8oj/gd/NQ81NI55IC9Is62aOKljje+4gAHNWvB/iVnmZfXIkh0XQOxNgugoBTFwc4MezMAbdou1t6VQv7GpvlEf8AC9bqiF7mtAGQUZY9p00E07pHXBzrxntP3S7TwxB4jf8AuzPUxVM7mJvlEf8AA7+av20tguk2eaUOAcYmx5yDa4AF7ehKeF7Q68ZhLYtOmqJIDG6/Rdec8sFz6Va92HjOH6Mns3rdf2NTfKI/4HfzW3wnu1kpKtkzpmPDQ4ZQ1wOrS3iT3rRFTyNeCQpSvtmilpZGMfeS0gYHZwTCClQ1TdTK82QhF1F0RShCERC0GO9vvotnz1MbWufE1pDXXym8jG62IPBxW/VM3w+JKz6DfbRoiqW7jfJU7R2gymlhhY1zXuzMz5uy3MB2nEL03lb4KjZtcaeKGF7fBsfd+fNd17jsuAS83D+OovNzezK9t/3jg+Zj9RRFvtl/pFzmZgqKeIRE2eY84eAeYzOI06J7QVAe1rmkOa4XDgbgg6ggjiud8X7sHO2ZS7QpgDamiM8YAFg2MXlba1+F3DynqvbctvM9zSe5KuQiB+kTncI3kjskn3rT9QKIr1vX3oz7KnhjhiikEkZec+e4IcW6ZXBbbdnjiXaVDLUSsYxzJHMAZmtZsbHgnMSfhKgfpH7OOaknuMpD4ra3vfPfpaxW83AeKKjz8nsY0RVQfpF1pNhTU5PklJP/AHr0/wCYOv8AkkP8M39SW2GNt+462KpyZ/AvzZL2voRa/Limr/zJH5C3/dP/AOaIvfDG++tqa2ngfSxNbLKxjnBsoIDjYkXdb61YMcb7IaCodTshM8jG9p2bK1ryAQ3gc3G5tZY+Bd9J2jXR0xpWxZw85/CZrZGF/DIOiS+1KYSbYkjdfK+scw242NQW8fIURMag347UndlhoY5HAZrNZMTbrYO4L5q9/O0YXls9FFGWkZmubM0gHXm7iQnrTU7WMa1vBrQ0eQCwVd3lU7XbJrbtBtBI4XANiG3B8oRFrd3+9aDajnRtjdDK0ZsjnNILb2u06XtxItoqRizfrVUldUU7IIHNhkLA53hLkDrZ1rqjbmK90W2acNt+szRG4+CW5jboeyFrd5vjit8+9ETE2J+kRM6ojbUwRNiccrnMzBzb6B3acRYHinnHKHAFpBB1BBuCORB5rnfHm7F3uKDaFMBlNPC6eMADLaJoMjRpcHmON7lZu5TeZ4F3uKrktE7SBzuDHHiwuJ0aeXIHyoi3u8PfNU7O2hJTRwwvYxrCHPz5u0wON8rgOaYeBtvvrdnwVMjWtdK0ktbfKLPc3S5J5JDb/tnGPa3hCQRNEx4AvcBoMdj6W39Kcu6DxJR/Qd7R6Itxi/EbKGilqH27DeyPjPOjG2uL68ugKSn/ADGVnyen/wDt/rX3v+xf4WoZRRu7EPaktzkI0abH4I6jmsnCW6YT7Blke0e6JwJYSRq0MBMYF7Wz3NzcizmnkiJibuceHalE+TKxk8ZLXMGbJmNyw665Tz1NrKh0+/iqirRBWU8LGtl8HKW+EDmi+UuGYnhx4ahUbdXi3/8Am7RBlOWKT9VLcHsi+jiLX7JHrVr394TDZY6+EDJNZkhHDPa7H6D4TfSSERP2NwIBGoIuFqsVbfZRUktRJa0bSQNO07g1ouRck8lSNyGOfddJ7mkP66laBe47cVyGuAA0y6N+rqqj+kDjDPKyhjd2Y7PlseLyOyw2PIG9iOLgiLaYK3yV+0K2KnbT04Djd7h4Xssbq93vjboL6XIXjtjflVQ7RkpWwQFrJzCHHwmawky3NnWvZbfcJg/wFI6rkb+sqNGX4iIHTlpmIJ0OoslBinx7UfvrvbIib+8jexVbOrjTwQRys8Gx+ZwkJu7NcdkgclVJP0h65vvqWAeUSj1uXQOUdElv0lBaKit8eb7sSItOz9IeuPClgPkEp9T1fN1e8Wo2nJO2eFkQiawtyB4uXFwN85PQcFXP0axeGtv8eL7sidIaERShCERCpm+HxJWfQZ7aNXNec9O17S17Q5p4tcAQeeoOhRFzJuI8dRebl9mV7b/T/fB8zF6iujqfZEMbszIo2O6tYxp+sBFRsiGQ5pIo3nhdzGONvKQiKtbr65tTsalOXsiPwJa6zr+DJiPdY2Onek1vi3bDZ8onpmu9zynUWuIn8ct/iniL9F0hBStY3KxrWNHwWgAcb8BooqKRkjcr2te08nAOH1EIi5M27jh9Xs6lpZW9qlc7LJf30ZYA0OB+EDz6WTf3AH+6Kjz8nsYimV/w/TfJ4f8Aaj/pWTT0McYLY2NYDxDWhoPoARFydu0iDtsUYcA5plAINiDoeIPFdUDYNP8A5EP+3H/SvuLYsDXBzYYmuGoIjYCD1BAWaiLDh2TDGczIo2uHAtYwHv1AuuXN42Hp6Dacj33AkmfNFILDN+sz3AubZS4D0Lq4hY9Ts2KQgyRseRoC5rXWHTUIiVWyP0h6Q2bPFMwBou/svu4WB7LbceK0eNt+0VTSVFNTwvHhAYxI8tsWHR3Z4gkXTq/4epvk8P8AtR/0oGH6b5PD/tx/0oi593GYPlnrmVZBbDTknP8AGktYMHXQkm3DRVXeZ44rfPvXW0FIxgsxrWDo0Bo+oLwl2JA5xc6CJxOpJjYSfKSERa/C0DZNmUrXAOa6miBBFwQY23BHMJAb3N3A2dMJYA73NKTbmIn/AOXm6EXIv0XTUcYaAAAANABoAOgC86ijZIMsjWvbxs4Bw+oiyIuPMQ4mkrGUwltmp4RAHa3c1rnOaXXPHW3oT8wjiNlDhiGocfeRuyjq8yPDW/Wr7/w/TfJ4f9qP+le52dEWeDMbMg+Blbl6+9tZEXKOD9iybW2o1jyT4R5lmdfgwHM/nfW9hbhcLrKngDGNa0ANaA0AcgBYBeNPsmGM3jijYbWu1jGm3lAWUAiLnXf3hL3PVtq4xaOo0d3StH5gL6dD1Vr3c17NsbFloZiDJC3wdzqQ3XwMnXQixPE2KbFVQRyACRjXgagOa1wB69oKKXZsUV/BxsjvxyNa29uF8o1RFybhrbkmyNpZyDmhe+ORgI1GrXN42/kQFOGdlSbW2o1jzczSGSV3RgOZ5GvTQAcLrqyTYdO4lzoInE6kmNhJPUkjVfdPsiGN2aOKNjurWMafrARF60lM2ONrGCzWANA6ACwGi5NxSf78qP3x3tl1uAsN2xIC7MYYi4m+YxsJv1va90RZgSV/SVP6qi+nN92JOoBeFVs+OW3hI2PtwzNa63kzA2REnv0aj+qrfpw/dkTpWPS0EcV/BxsZfjla1t/LYLIREIQhEQhCERCEIREIQhEQhCERCEIREIQhEQhCERCEIREIQhEQhCERCEIREIQhEQhCERCEIREIQhEQhCERCEIRF//Z"/>
          <p:cNvSpPr>
            <a:spLocks noChangeAspect="1" noChangeArrowheads="1"/>
          </p:cNvSpPr>
          <p:nvPr/>
        </p:nvSpPr>
        <p:spPr bwMode="auto">
          <a:xfrm>
            <a:off x="117475" y="-8890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AutoShape 59" descr="data:image/jpg;base64,/9j/4AAQSkZJRgABAQAAAQABAAD/2wCEAAkGBhQSEBQUEhQWFBUUFxgVGBUYGBYYGBgXGBQVFBYVGRcXGyYgGB4jHBcXHy8gIycpLC0tFR8xNTAqNSYrLCkBCQoKDgwOGg8PGiwkHyE0LC0qNTQsLSwpLCwsLSwqKSwqKSksLC8vNTQsKSwsMjAsKSwsLC0sLCwwLCwsLCwpLP/AABEIAMABBwMBIgACEQEDEQH/xAAcAAACAgMBAQAAAAAAAAAAAAAABwEGBAUIAwL/xABOEAABAwIDBQIHDAcGBQUBAAABAAIDBBEGEiEFBzFBUSJhEzVxc4GxsxQyQlJUYnKRobLBwggjNHSS0dIXJURTg5MWGDOi8CRDgqPTFf/EABsBAQACAwEBAAAAAAAAAAAAAAAFBgIDBAcB/8QANxEAAQMBBAUKBgIDAQAAAAAAAQACAwQFESExEkFRYXEGExQiMjM0crHBgZGh0eHwQlI1YoIj/9oADAMBAAIRAxEAPwB4oQoJRFKFF1KIhCEIiEIUXRFKFF0XRFKFF1KIhCEIiEIUFEUoUXUoiEIQiIQhCIhCFF0RShRdCIpQhCIhCEIiEKEXRFKFAKERSsDbW1W00LppL5GZb21NnPDL/wDcs9VneP4sqPos9qxYvOi0lb6aMSzMjOTiB8yt/S1TZGNexwc1wBBB0IPNe6R+Bccuo3+DkJdA46jiWG/vm/iE6qaqbI0PYQ5rgCHA3BB5haoZmyjDNdlpWbJQSaLsWnI7V7IQFBW9RileU0zWtJcQ0DiSbD61MsoaCSbAakpF42xi+tkyjsxMLg0C/aF9HOHXQaclommEQvKlLMsySvk0W4AZnYmJtPepSRGzC6Y3scg08ocdD6Fj0u96lc6z2Sxi3viAR5LNJKTiFGmtkV1byYo9G46V+29dHbH25DUszwvDxztxBtexHEHuK2AK5v2RtiWmlEkLi0g3trld3OHMJ8YWxA2spmTAWJ0c3jlcOI/86rvgqBLgc1VLXsZ9AdNpvYdesbityhQFK6lAouoJUFUHH+8EQAwU5BmOjn/5YPIfO9SwfIIxeV1UtJLVSCKIXk/TeVuto49poaptO9/aOjnC2VhPAOPU/ZzVka4dVzI59zckkniTxJ63TC3e7wfBFtPUu7B0jkPwejHH4vQ8lxQ1gc653wVktHk4YIRJAS4jtDbvH2TbQvlj78F9KQVRQoupWv21tVlNC+WQ2aweXXkLDqV8JuF5WTWl7g1ovJX1tTbEVOzPNI1g7zx7gOJ9Co+0N8cLbiGF8hB0LiGNI68CR9SWu2dtSVMrpJXOcSTYE6NaSSGgdywFFyVribmK/wBFyYha0OqCXHZkPunHsne1TSFrZWuhJAu42cy+mlxrbvICu1NVNkaHMcHNIuCDcLmZb3CWKX0c7XZnGK9nsvoWniQDpfn6F9irTfc9aa/kzHol9MSCNRxv4LoG6lYmztosnibJE4OY4XBH/nFZalL71RSC03HNCFBXy56L4hzlrdkYgjqXzCI5hC4MLvglxFzbrbgl5vB3g581NTO7OokkHO2hY09OpWx3M/s9R51v3FzCcOk0GqbdZL4qE1UuBwuHE5lMZCAhdKhFKrO8jxZUfRZ7WNWZYO2KqKOFzp7CPQOuLiznBmvddwWLxe0hb6Z5jmY8C+4g3bbiublZsI45monBt88N+1GbaX4lpPA87cCs3HOBTTEzwdqndrpr4O+o15t6FUxQR04Xr1Vjqa06fHFp+YPsV0lsvakdRE2SJwc1wuD6wRyI4WWXdILCGL5KGW4u6J3v4/zN6OH2p5bM2pHURNkicHNcLgj7Qeh7lLwTiUb153atlSUEm1hyPsd6ru9Ct8Hs54tfwhbHxta5vf7PtSPTs3rUpfs9xb8B7Hu1toLj06kJJqPru8HBW7ksG9EcRnpG/wCQQhCFxK1oV+3Q7Sy1T4iTZ7LgfBBabk28hVBAV33SUhdXF9xaONxI5nNZost9NfzouUPbYYaGTS2fXV9U5kEqC7RLHeFvC99TUrurZJQfrY0+sqZllbG28rzOiopayURxDidQG0r0x1vJLHGCkcLjR8osbHhlbfn38krnPJJJNydSTxJ6qFsdg7Clq5hFENeJdya34x/lzULJI+Zy9OpaOns2A3YXZk5la6yE54KDZ9Kxuz5C0vmF3ZuLnci53wTf3qXWMMHyUMnN0TveSfld0d61nJTuYL779u5c9FbMVTKYy0tv7N/8htC2+Ct40lO5sVQS+D3oPF0fQ34keXhZOGCcPaHNIc1wuCOBB5rmVXPAWO3UjhFMSYCfTGeo+b1C301Vo9V+SirbsISAz0wx1jbvG/1TsSq3xbYd4SKnGjcvhT3kktaPRY/X3JoQVDXtDmkFpFwRwI6hKbfHRuFVFJbsOjyA/Oa4kj6nD7V11RPNG5V6wGtNe0P33cbkvkIQoRepoQEIRCnHuhrC6jewgWjkIHU5gHkn0lXtL/c7A5tLK4ggPlu09QGNabekWV8mlDQS42A1JPADqVPU5/8AIXryK1wOnShu1E0waCXEAAXJPAAcSlBjfeM+dzoaZ2WGxa5499JrrY/Bb5OK88e4+NUTDASIAdSNDJb8vdzVIXDU1V/VYrTYlhBgE9QMdQ2bzvQmxuZ/Z6jzrfuKjYRwjJWy2HZjaRnk6c8o6uKc2Hvc7GugprWgIY4Dk4i+p5nqlHEdLTKz5SV0fMmmZicCdgF+tbkIQEKVVAUqs7yPFlR5Ge1jVmVZ3j+LKjyM9rGtcnYPArrofFReZvqFQMD46EQ9y1XagcMoc7XJfTKerdfQvvGe7rwTTPSkvi1c5nEsadbttxaqEr5gHH3gLU9SbwnRrjr4O+lj831KJika8aEnwOxegVtHLSPNXR/9N1O38VQ1YcH4wkoZbi7onHts/MOjvWrFj7AIYDVUovGe09g1y31ztty52S8WtzXwPUhDNT2pTZXg5jWCuh3GGvpHZSHxytIv0Pk5EHl3JGYgw9LSSlkjTa5yvto8A2zD+SzcH4wkoZObonHtx/mb0PrTdlpaPacIJDZW8iNHMJANr8Wnhou06NU3/YKsMM1gzkOBdE7X+6/VIFCZO0tzj83/AKeYEX4SAggfSaNfqWPS7nJyf1k0bW24tzON/IQPWuPoso1Kwtt6gLdLnPob1QYYi5wa0ElxsANSSeACeOAsK+46e7xaWSzpNQctuDQe5ThrA9PRNz6PkGpleB2bCxy/FHFVfH+8QEGnpH6EWfK3ofgsPrK7I4xTjTfmq9W1stsSCmpQdDWfvu9VO8HeF76mpXd0ko+1jT6ylihbLYOwJauYRxN48XH3rRzJP4Lhe98zlaKWkp7NguGAGJJ1o2DsCWrmEcQ14ucfetbzcT+CYm1dqwbHpvAU9n1DxcuOpvb37/wap2rtSDY9N4Cns6oeLlxtcH47/wAGpW1NQ6R7nvcXOcblx4knqtxIgFw7XootjH2u/nJLxCMh/fedymoqnPeXvcXOcblx4k9UxcH4wjqovcVdZ2YZWPd8Lo0n43Q80tEArTHK5hv+alq2z4qqLQyI7JGYO5WPGGDpKGTm6Jx7En5XdCPtVcTKwhi+Ori9xV9nZhlY93wtNATycORVYxhg6Sik5vidcskt/wBrrcCFnLECOcjy9Fx0NfI1/RavCQZHU4bRvWwwFjw0jhFMS6Bx8vgyeY7uo9KaO39mMraN7AQQ9uZjhqL2u1wP1LntXTAeO3UrhDMS6BxsOsZPMfN6hbaeow0H5KPtixyXdLpcHjEjbvG/1VQqqV0b3Me0tc02IIsQV5J7bYwnSbRaJb6kaSxkXIB4HQg+kKszbmBmOSpIbyBZcgd5uLrF9G8Hq4hb6blJTObdPe1wzwOfwSvWfsTY0lVO2GL3zr6ngANS4+RMWk3MsB/WzucLcGtDTfym6tmy9g0tBGXMa2MAdqVx7R4cXHlcDRZR0bib34Ba6zlLAGFtPe5xywwWTsTZcdHStiBAbGNXGwueLnHolbj7HxqiYYCRAOJ1BkN+P0dPSjHuPTUkwwEtgBsTwMhH5e7mqQvtRUDsMyWqxrGId0qqxecQNm87/RC3+EcIyVsthdsbT25Og45R84/ZxRhLCMlbLYXbGPfycgOjerirfi3FsdFF7iobNLRZ72/B6i/N55nktMUQA05MvVSddXvL+i0uMhzOpo2lRi3FkVFD7iobNIGV7x8HqL83nmeSzNzRvBUHmZW/cSnLr+u6a+5n/oVHnG/cW+CUyTAlRdq0LKSzXAYuJGkdZN6YwUKQhSqoClYW19lsqIXwyC7Xix68QQR6QD6FmqCvhF4uWTXFpDhmFz5irCslDLlfdzHXySW0cByPR3ctIuj9s7GjqYXRStzNd9YPJwPIhIvFeFZKGXK/Vjr5JOTh0PQ9yh6inLDpNyXpFi2y2rbzUuDx9fyrDgLH3gLU9SbwnRrjr4O/I/N9S98fYAyXqaUXjPaexuuW+udoHEdQl4r5gHH3gLU9QbwnRrjrkvyPVvqSKRrxzcnwOxK6ilpZTWUYx/k3U4fdUNbbDeJZKKYSR8Do9nJ46Hv6FXXGe7a+eoo7EEZzEOfMlh+2yWpFlpfG+FykaeqprTgIGI1g5jiuitgbfiq4RLEbg6Ec2nm0jqthJKACToBz5LnrDeJJaKYSRnQ+/YeDx08vQqxY13jGqYIoA6OMjt30c4/F04NH2qQbWN0LzmqdUcm5m1IZFiw69nH22r1x/j8zl0FOSIho9408Ieg+b61QkLd4VwrJWzZWdljbZ5LaNHd1ceQUe5z5nq5ww09mU+xozO1GFcKyVsuVnZY2xfIeDR07yeQTO27tODZNH4KGwkLSI28SXf5juo4HVem19sU+yKVscTQXkdhl9XHm956dT6Endp7TkqJXSyuzPcdT06ADkAuoltO24do/RQEbJbam5yTCFpwH9v38Lxqal0j3PeS5zjcuPEnqilpnSPaxgLnONg0cSeiKamdI9rGNLnONgBxJTpwLgZtG3wkgDp3DU8mDTst/ErnhhdK71UxaVpRWfFd/L+I/dS1OzN00fuQiY/r365gdIzyaBzHXqlrtnY0lLM6KUWcOfJw5OB6FdIALR4pwtHWw5H6OGrH82n8R1CkJaVrm9XMKoWdygmimJqDe1xx3cN25c/AprbvsWiqjdSVZa51rNzf+4y1i08iQlttrYslLKYpW2cOfJw5OB5hYccpaQ5pIINwRoQeoKjo5HQvx+KuddRxWlB1TvadituOsDOpHmSK7oHHjxLCfgnu6FVBODBWNWVsfuaqymW1tfeyttY//AC6j0qnY6wM6jeZI7ugcePExn4ru7oVtmhBHOR5eijrNtKSOTodZg8ZHU79+vFYuC8ZvoZLG74XHtM6fOb393NO/Z+0GTRtkjcHMeLgjmua1ZcGY0fRSWN3QuPbZ0+c3v7uaypqnQ6rslrtuxBUgzQDr6x/b8p41tcyKN0kjg1jQSSeACSWNsbPrX5W3bA09lvxiPhu/AIxrjZ9a/K27YGnst5uPxnfyVWSpqdPqtyWNh2IKcCecdfUNn59EK2YHwO6tfnfdsDTqdQXkfBb+JUYIwO6tfneC2Bp1dwLz8Vv4nkrxjLGUdBEKemDRKG2DRbLG3hc9/QLGGEAc5Jkt9pWk90nQ6PGQ5n+v79F447xUyjgFLSkMksBZo/6bPwJSjv8AavqeZz3FziXOcbknUknmVsMO4fkrJ2xR2F9XOPBrb6u7/ItckjpnYfBd1FSRWZTlzzjm47V9Ycw5LWTCOMacXPt2WN6nv6BPXD+Ho6SERRDTi5x4udzcSjD2H4qOERxDvc7m53NxK2gUnT04iF5zVEte131z9FuDBkNu8oUoQupQSEIQiIWLtCgZNG6ORoc1wIIPf6llKLL4RfmvoJBvCRGNcFPopLi7oHHsu+L813f0PNVhdLV9AyZjo5GhzXCxBSPxtg51DJcdqF5ORx4jnld3jXVRNTT6HWbkvQ7EtrpIEEx6+o/2/K2+AMfmAtgqHXiOjXnXITyPzfUtxj7AIlBqqUAuIzPYODxa+dtvhetKpNndBtWSSKWJ7rtiy5L8QHZri/TRfYH86Oaf8Fja1I6hd0+mNxHaGo3lKYiyFv8AHrANpVAAAGcaDT4DT+K0C4nDRcQrRTS89E2S67SAPzW7wrhWWtmys0Y22eTk0d3U9Amjtja9PsilbHE0Z7dhml3Hm95/FfW7gBuymOAAP6w8OJDnWv1Sb2ltOSeV0srsz3HU+oAcgOi7rxTxgjNyqeg+16x7JDdHEctpxGPyU7T2nJUSuklcXPceP4AcgvGmpnSPDGNLnONg0cSV8wQl7g1ou5xDQOpOgCdeBcDNo2CSQB07hqeTB8Vv4lc8MTpneqmLRtCKzYQAMf4j91IwNgVtGzwklnTuGp5MHxW/iVcAgBTZTTGBguC8wqKiSpkMspvJQoKlCzWhVnG2EG10IAOWVlyx3LXi09x+xI2uoXwyOjkaWvabEH/zUd66XIVWxrgplbHcWbMwdh/X5ruo9S4qmm5zrNzVlsW2jSHmZewfp+EjIpS1wc0kEG4I0II4EFN7BWNWVsfuaqsZbW1tllbz0+N1H1JT11A+GR0cjS17TYg+vvHevGOUtILSQQQQRoQRwIKjopXRO9Vda+z4rRiBBxzaVbcc4GdRuMkQLoHHjxLCfgu7uhVQIT32JWuqdkiSaznPhkzaCxLc4uR6AUiFnUxtaQ5uRXJYdZNM18M2Lozdftz+yFa8EYHdWvzvu2Bp1dzeQfet/EqqJ7VdUabY/hIrNcyna5umgJa3W3pSmja8ku1LK3KyWnYyOHtSG6/Z+3rWYxxlHQRCnpg3woFgBa0bepHXoEn5pnPcXOJc4m5JNySiaZznFziXOcbknUk9SsnZWyn1ErYohd7jp0ta5J7gNVhLK6Z1w+AW+goIrOiLicc3O/dSnZGyJKmVsUTcznfUBzcegCeeE8Jx0MQa3tSOsXv5uPd0HcjCWEo6KHK0ZpHWL5Obj0HQdAt9ZSdPTiMXnNUm2bZdWu5uPBg+u8qUIQutV1CEIREIQhEQhCERQUut837PB50+zcmKUut837PT+dPs3LRUd05S1i+Pi4+yUyZ25f8AxP8Ap/nSxTO3L/4n/T/Ooqk70K+8oP8AHv8Ah6hVLeB4yqfpj7jVXlYd4HjKp+mPuNVeWqXtniVI2f4WLyj0Tu3e+KGeSX770kU7t3vihnkl++9JFdVV2GcFA2F4qq83u5bDDv7ZT+ei9o1dGgLnLDv7ZT+ei9o1dGhb6HslRPKzvo+B9V9BCEKQVPQhCERCiylCIkfvUH95P+hH90qoK371PGT/AKEf3VUFX5+8cvXrJ8FF5Qnfg/xKzzMvrkSQ6J34P8Ss8zL65EkOi6arss4fZQ9g+IqvN7uQnhiDxG/92Z6mJHp4Yg8Ru/dmepi+UmT+C+8oO9pvN7hI9Wvdh4zh8kns3KqK17sPGcP0ZPZuXPB3jeKmLU8HL5T6J5tUqGqVYF5AhCEIiEIQiIQhCIhCEIigpdb5v2en86fZuTFKXW+b9np/On2bloqO6cpaxfHxcfZKZM7cv/if9P8AOlimduX/AMT/AKf51FUnehX3lB/j3/D1CqW8DxlU/TH3GqvKw7wPGVT9Mfcaq8tUvbPEqRs/wsXlHondu98UM8kv33pIp3bvfFDPJL996SK6qrsM4KBsLxVV5vdy2GHf2yn89F7Rq6NC5yw7+2U/novaNXRoW+h7JUTys76PgfVfSEIUgqehCEIiEIQiJH71PGT/AKEf3VUFb96njJ/0I/uqoKvz945evWT4KLyhO/B/iVnmZfXIkh0Tvwf4lZ5mX1yJIdF01XZZw+yh7B8RVeb3chPDEHiN37sz1MSPTwxB4jd+7M9TF8pMn8F95Qd7Teb3CR6te7DxnD9GT2blVFa92HjOH6Mns3Lng7xvFTFqeDl8rvRPNqlQ1SrAvIEIQhEQhCERCEIuiIQoui6Igpdb5v2en86fZuTFJVXxzhJ9fHGxj2sLH5ruBN+yW208q0ztLoyApGy5mQ1cckhuAOKRKZ25f/E/6f51i/2MTfKI/wCF/wDNWvAuDH0Hhc8jX+Ey2ygi1s3G/lXBT08jZAXBW+2bWpKijfHE+8m7btG5LHeB4yqfpj7jVXk1sR7rpamqlmbMxokIOUtcSOyBy8i1v9jE3yiP+B/81qkppS4kBdtFbVFHTxsdJiAAcDs4K1bvfFDPJL996SK6Bw3sB1LRNp3ODiA8ZgCB2iSNDrzVC/sam+UR/wAL/wCa6KiF7mMAGSh7JtOmgqKh8jrg43jPHE/dUvDv7ZT+ei9o1dGhK/Zm6OWKaKQzxkRvY+2V2uVwdbj3JntW6kjcxpDgo/lFWwVcrHQuvAHuvtCAouuxVpShRdSiIQouglESQ3qeMn/Qj+6qgm9i7dvJWVTpmzMYC1rbFrieyCOS0v8AYzN8oj/gd/NQ81NI55IC9Is62aOKljje+4gAHNWvB/iVnmZfXIkh0XQOxNgugoBTFwc4MezMAbdou1t6VQv7GpvlEf8AC9bqiF7mtAGQUZY9p00E07pHXBzrxntP3S7TwxB4jf8AuzPUxVM7mJvlEf8AA7+av20tguk2eaUOAcYmx5yDa4AF7ehKeF7Q68ZhLYtOmqJIDG6/Rdec8sFz6Va92HjOH6Mns3rdf2NTfKI/4HfzW3wnu1kpKtkzpmPDQ4ZQ1wOrS3iT3rRFTyNeCQpSvtmilpZGMfeS0gYHZwTCClQ1TdTK82QhF1F0RShCERC0GO9vvotnz1MbWufE1pDXXym8jG62IPBxW/VM3w+JKz6DfbRoiqW7jfJU7R2gymlhhY1zXuzMz5uy3MB2nEL03lb4KjZtcaeKGF7fBsfd+fNd17jsuAS83D+OovNzezK9t/3jg+Zj9RRFvtl/pFzmZgqKeIRE2eY84eAeYzOI06J7QVAe1rmkOa4XDgbgg6ggjiud8X7sHO2ZS7QpgDamiM8YAFg2MXlba1+F3DynqvbctvM9zSe5KuQiB+kTncI3kjskn3rT9QKIr1vX3oz7KnhjhiikEkZec+e4IcW6ZXBbbdnjiXaVDLUSsYxzJHMAZmtZsbHgnMSfhKgfpH7OOaknuMpD4ra3vfPfpaxW83AeKKjz8nsY0RVQfpF1pNhTU5PklJP/AHr0/wCYOv8AkkP8M39SW2GNt+462KpyZ/AvzZL2voRa/Limr/zJH5C3/dP/AOaIvfDG++tqa2ngfSxNbLKxjnBsoIDjYkXdb61YMcb7IaCodTshM8jG9p2bK1ryAQ3gc3G5tZY+Bd9J2jXR0xpWxZw85/CZrZGF/DIOiS+1KYSbYkjdfK+scw242NQW8fIURMag347UndlhoY5HAZrNZMTbrYO4L5q9/O0YXls9FFGWkZmubM0gHXm7iQnrTU7WMa1vBrQ0eQCwVd3lU7XbJrbtBtBI4XANiG3B8oRFrd3+9aDajnRtjdDK0ZsjnNILb2u06XtxItoqRizfrVUldUU7IIHNhkLA53hLkDrZ1rqjbmK90W2acNt+szRG4+CW5jboeyFrd5vjit8+9ETE2J+kRM6ojbUwRNiccrnMzBzb6B3acRYHinnHKHAFpBB1BBuCORB5rnfHm7F3uKDaFMBlNPC6eMADLaJoMjRpcHmON7lZu5TeZ4F3uKrktE7SBzuDHHiwuJ0aeXIHyoi3u8PfNU7O2hJTRwwvYxrCHPz5u0wON8rgOaYeBtvvrdnwVMjWtdK0ktbfKLPc3S5J5JDb/tnGPa3hCQRNEx4AvcBoMdj6W39Kcu6DxJR/Qd7R6Itxi/EbKGilqH27DeyPjPOjG2uL68ugKSn/ADGVnyen/wDt/rX3v+xf4WoZRRu7EPaktzkI0abH4I6jmsnCW6YT7Blke0e6JwJYSRq0MBMYF7Wz3NzcizmnkiJibuceHalE+TKxk8ZLXMGbJmNyw665Tz1NrKh0+/iqirRBWU8LGtl8HKW+EDmi+UuGYnhx4ahUbdXi3/8Am7RBlOWKT9VLcHsi+jiLX7JHrVr394TDZY6+EDJNZkhHDPa7H6D4TfSSERP2NwIBGoIuFqsVbfZRUktRJa0bSQNO07g1ouRck8lSNyGOfddJ7mkP66laBe47cVyGuAA0y6N+rqqj+kDjDPKyhjd2Y7PlseLyOyw2PIG9iOLgiLaYK3yV+0K2KnbT04Djd7h4Xssbq93vjboL6XIXjtjflVQ7RkpWwQFrJzCHHwmawky3NnWvZbfcJg/wFI6rkb+sqNGX4iIHTlpmIJ0OoslBinx7UfvrvbIib+8jexVbOrjTwQRys8Gx+ZwkJu7NcdkgclVJP0h65vvqWAeUSj1uXQOUdElv0lBaKit8eb7sSItOz9IeuPClgPkEp9T1fN1e8Wo2nJO2eFkQiawtyB4uXFwN85PQcFXP0axeGtv8eL7sidIaERShCERCpm+HxJWfQZ7aNXNec9O17S17Q5p4tcAQeeoOhRFzJuI8dRebl9mV7b/T/fB8zF6iujqfZEMbszIo2O6tYxp+sBFRsiGQ5pIo3nhdzGONvKQiKtbr65tTsalOXsiPwJa6zr+DJiPdY2Onek1vi3bDZ8onpmu9zynUWuIn8ct/iniL9F0hBStY3KxrWNHwWgAcb8BooqKRkjcr2te08nAOH1EIi5M27jh9Xs6lpZW9qlc7LJf30ZYA0OB+EDz6WTf3AH+6Kjz8nsYimV/w/TfJ4f8Aaj/pWTT0McYLY2NYDxDWhoPoARFydu0iDtsUYcA5plAINiDoeIPFdUDYNP8A5EP+3H/SvuLYsDXBzYYmuGoIjYCD1BAWaiLDh2TDGczIo2uHAtYwHv1AuuXN42Hp6Dacj33AkmfNFILDN+sz3AubZS4D0Lq4hY9Ts2KQgyRseRoC5rXWHTUIiVWyP0h6Q2bPFMwBou/svu4WB7LbceK0eNt+0VTSVFNTwvHhAYxI8tsWHR3Z4gkXTq/4epvk8P8AtR/0oGH6b5PD/tx/0oi593GYPlnrmVZBbDTknP8AGktYMHXQkm3DRVXeZ44rfPvXW0FIxgsxrWDo0Bo+oLwl2JA5xc6CJxOpJjYSfKSERa/C0DZNmUrXAOa6miBBFwQY23BHMJAb3N3A2dMJYA73NKTbmIn/AOXm6EXIv0XTUcYaAAAANABoAOgC86ijZIMsjWvbxs4Bw+oiyIuPMQ4mkrGUwltmp4RAHa3c1rnOaXXPHW3oT8wjiNlDhiGocfeRuyjq8yPDW/Wr7/w/TfJ4f9qP+le52dEWeDMbMg+Blbl6+9tZEXKOD9iybW2o1jyT4R5lmdfgwHM/nfW9hbhcLrKngDGNa0ANaA0AcgBYBeNPsmGM3jijYbWu1jGm3lAWUAiLnXf3hL3PVtq4xaOo0d3StH5gL6dD1Vr3c17NsbFloZiDJC3wdzqQ3XwMnXQixPE2KbFVQRyACRjXgagOa1wB69oKKXZsUV/BxsjvxyNa29uF8o1RFybhrbkmyNpZyDmhe+ORgI1GrXN42/kQFOGdlSbW2o1jzczSGSV3RgOZ5GvTQAcLrqyTYdO4lzoInE6kmNhJPUkjVfdPsiGN2aOKNjurWMafrARF60lM2ONrGCzWANA6ACwGi5NxSf78qP3x3tl1uAsN2xIC7MYYi4m+YxsJv1va90RZgSV/SVP6qi+nN92JOoBeFVs+OW3hI2PtwzNa63kzA2REnv0aj+qrfpw/dkTpWPS0EcV/BxsZfjla1t/LYLIREIQhEQhCERCEIREIQhEQhCERCEIREIQhEQhCERCEIREIQhEQhCERCEIREIQhEQhCERCEIREIQhEQhCERCEIRF//Z"/>
          <p:cNvSpPr>
            <a:spLocks noChangeAspect="1" noChangeArrowheads="1"/>
          </p:cNvSpPr>
          <p:nvPr/>
        </p:nvSpPr>
        <p:spPr bwMode="auto">
          <a:xfrm>
            <a:off x="269875" y="-7366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91" y="3724576"/>
            <a:ext cx="764678" cy="55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 descr="http://t2.gstatic.com/images?q=tbn:ANd9GcQ9zEPoayQoNJkheaZTXP9nUmcgIYn6_GFF-2QNQWENrjU3Gkb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52" y="4575398"/>
            <a:ext cx="764678" cy="5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t3.gstatic.com/images?q=tbn:ANd9GcTw1LMeCSqE-PBFa7mSzEJNGcVQSmi5zuo1d5UhKgKcRjtYpQqh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24264"/>
            <a:ext cx="22336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AutoShape 66" descr="data:image/jpg;base64,/9j/4AAQSkZJRgABAQAAAQABAAD/2wCEAAkGBg8GEBUUBxAVFREUFBQWEhAPFRgSFRcTFRUVFRcTFhYZHCgeGBklGRQVIC8gJScpLCwuFR4yNTAtQScrLDUBCQoKBQUFDQUFDSkYEhgpKSkpKSkpKSkpKSkpKSkpKSkpKSkpKSkpKSkpKSkpKSkpKSkpKSkpKSkpKSkpKSkpKf/AABEIALcBEwMBIgACEQEDEQH/xAAcAAEAAgIDAQAAAAAAAAAAAAAABwgFBgEDBAL/xABKEAABAwICBwMFCwkHBQAAAAABAAIDBBEFBgcSEyExQVEiYYEIMnGRkxQXI0JVYnOhorLRFTQ1UlNygpLBFiQzQ3Sxs0Rjo8PS/8QAFAEBAAAAAAAAAAAAAAAAAAAAAP/EABQRAQAAAAAAAAAAAAAAAAAAAAD/2gAMAwEAAhEDEQA/AJxREQEREBERAREQEREBERAREQEREBERAREQEREBERAREQEREBERAREQEREBERAREQEREBERAREQEREBERAREQEREBERAREQEREBERAREQEREBERAREQEREBERAREQEREBERAREQEREBERAREQEREBERAREQEREBERAREQEREBERAREQEREBERAREQEXBNuK6aqvioRrVkjGN/WkcGD1koO9FgznnCgbHEaS/T3RF/8ASydHicGIi9DNHIOsT2vHraSg9KLi6awQcoiICJey65qllM3WncGtHFzyGj1ncg7EWFkzrhcJtJiFKD0NRFf7y9dDj9JiZtQVMMh6RSskP2SUHvRcXXKAiIgIiICIiAiIgIiICIiAiIgIiICIiAiIgLx4tisOCQvmxB4ZFG0ue88h/Uk2AHEkgL2KJPKNqpIqCBkVxG+o+EI5lsbi1p8ST/Cg0rOenauxpzmYATTQbwHC23cOrn8Gehu8frFa1hWQcazr8NBBLI13/UVDw0O7w+V13j0XWptNirE5e0/4XLGxuJRSU7g0NIYzaRCwtZpb2tXdw1UEfN0A4y4bxAO4zb/qbZeGq0QY9gx14KZxLeD6WVjnD0Brg/1BTtTaX8Dq/Mr2D6Rskf3mgLMUeccNxI2o66meTwa2aMn+W90FecG0t43lB+zxJzpQ3c6Cua7XH8ZtIPEkdyymifPOJY3jEEeI1k0kT9sXRPeS02gkcN3cQD4KaM55Mpc705jrWN19U7GcAa8brbi13Nt7XbwI9ahTRLkzEcHxmCTEKKeOJm3DpHxOawXglaO0RbeSAPSgscF5MTxSHBonS4jI2OJgu97zYAf1JNgAN5JsF6r2VZdNOe35lrHU9K4+5aZ5a0A7nyt7L5D1sbtHcCfjFBmc6eUBU1rjHlduxi4beRodK7va09mMem59HBRjPV1uZpRt3zVMzj2Q4vmee5o3n1LtyrlubNtXHTUPnPO9x3hjBvc93cB69w5q1eUMkUeSoRHhcY1iBtJnAGSQ9XO6fNG4IK3U2iLHKputHQSAdJHRxn+V7wfqWJxrJmJZb7WK0ksTf2jm3Zf6Rt238Vcay+ZImygiQAgixBFwQeRHMIKnZa0p4rlYgU1S6SMf5FQTKy3QXOs3+EhT1o90sUmeRs3DY1QFzA43DgOLonfGHUbiPrUeaZ9FMWDMNbgDAyLWHuiBvms1jYSMHJtyAW8BcW3XtEFJVyUEjZKV5ZIxwcx7DZzXA3BB5FBdslQHmzSzjuE11TFQtbsop5WRk0+t2GuIHa57hxUpaNM4/wBtqBk0tts0mOdo3ASNA7QHIOBa7u1rcltRQVkOnvGxxkh9i38V6sL8oHFYJmHERFJED242sEbi3nquHA9OSj3HRaqnt+2l++5dFXRSUDtWqYWOLWuDXAglr2hzXDqCCCD3oLi5azNTZrp2z4VJrsO4jg5jubHt+K4dPEXBBWWVPMm50qsk1G1w1242EkLvMkaD5rh142cN4v6QrRZMztS52g2uHO7QsJYXHtxuPJw5jo4bj6wAgeXTvjbHEB8NgT/kt6+lfHv943+0h9i38VZeWmjlBEjGlp3Frmggg8QQeKpQ9tpCBw1iPC6CS8L0441VzxMlfFqvkja60LeDnAHf4qRNM+fK7JIpvyK5g2pm19owP8zZatr8PPcpIipmRNAjY0ACwAAAAHAAcl9lgd5wHigrMdPWNji+H2IXHv8AeN/tIfYt/FTZpF0eQZ5p9WzWVDATBNbgf1HW3lh59OI4WVWcXwmbApnw4iwsljdqvY7keoPAgixBG4ggoN+p9O+NSuaC+GxcAfgW8z6VZcFVW0V6Qv7DVBFW3WpZi0TAC7mkX1ZW9SLm45g9QFaOjrI66NslI4Pje0OY9hu1zTvBB6WQRDpc0nYlk+vEOEPjEZgjeQ+MPOs50gO88uyFpHv943+0h9i38VummvSe2jD6HBiHSOBZVTCx1GkWMLfnkcT8W9uN7RdkDIU+e6nUp+zC2xnnIuGNPIdXnfYek8AUGeGnnGzwfD7Fv4qwWTsTkxnD6aessZJYI3vLRqjWc0E2HJd2BZepsuwMgw6MNiYLAcSTzc483E7yVkgLcEHKIiAsHnHKkGcqR9PX7g6xZIBdzJG+a8X9JBHMEjms4o+024/VZbw5kuDzOikNRGwvZa+qWSkjeDzaPUghPNGiPFctOJMDpoRwmpgZBbq5o7TPEW7ytMewxmzxYjiDuPqU8aFNJk2MzSU2ZKkvlfqupnSaova4fGLAb+BA52KlquwWlxX9IU8Uv0sbJPvAoKVorbVeinBK3/Fw+EfRh0X3CFg8Q0BYNV/m7ZofopS76pA5BXrBc1V2XTfCaqWL5rHkNPpYeyfEKbNGOms49KymzIGtmf2YqhnZbI7kx7eDXHkRuJ3WHPQtJOiKTI0Ynpp9tTl4YdZupIxzgS24uQ4Gx3i3oUfQyugcHREhzSC0jiCN4I8UF162QxxPdGO0GOIHeASPrVJ3uLzdxuTvJPU81dqmcZY2mUdotaXDvIBI9aqTpEyo/J+ISwuaRGXF8DuToXkltvRvae9pQb35N1Mx9VVPd57YWNb+695LvuNVgVUvRfnEZKxBstRfYPBinA3kRuIOuBzLXNae8AjmrXUlWyuY19M9r2PAcx7DdrmneCDzCDuREQYvNNMyroallT5jqeYOv02bt/hx8FTFWV02Z8jwGjfS0zwaqoaWFoO+OF2573dNYXaBzuTyVauPBBOHk0zuPu1vxf7u70OO2H1gD+VTkVHGgzKb8u4dtKturLVOEhadxEQFoge8gud/GpHKClePfnU/00v33KyNdo8ps94RRip7E7KSn2NQ0Xc34FnZcPjMJ4t8RZVux786n+ml++5W8yd+jqT/AEtP/wALEFTMz5XqspVDocWZqvG9rhvY9vJ7Hc2n6uBsdy+MuZkqcq1DZ8JkLZG8ebXN5se34zT09VjYq2ObsnUuc6cw4o3qY5W7nxuI85h/3HA81V7O+RKvI0+zxButG6+xnaDqSNHTo4c2neO8WJCx2j7SLTZ7hvD2KhgG2pyblvLXYfjMJ58uB5Kqcn+Kf3z/ALruwrFpsDmZNhshjlYbte3iD07weBB3ELzh5kfd3Em58Sgu6FyuAuUBaFpS0aR54h16UBtZG07KQ7g9vHZPPS/A8iehK31EFJKyjkw6R0dWwskY4tex4sWuBsQQtoyzpRxDKtJLTUL+xIPg3O3uhcT2nRdLi+7gDvG+95A8o7BYIBT1ETAJ5HOjkeN2u1rQW6w5kcL9N3IWhAbkGx5MydU57qtlR3t500zrlsbCd7nHm477DiT4kWpyxlmnynTtgwttmNFyT5z3nzpHnm4/0AG4ALH6O8uU+XMPgbh7LbSOOSRx3ufI9jXFzjz42HQBbMgIiICIiAou8on9Es/1cX/HMpRXlxDC4MVbqYjDHKy4OpMxsjdYXANnAi+87+9BTjDMCrMSY+XDIJJGwlu0fC0u1C65aTq7x5p39y3XLunHFsBAZWFtSxu61SDtABy2jSCfS7WVj8OwSlwi/wCTKeKHWtrbCNseta9r6oF7XPrXnxbKtDj36VpIZTw1pI2lw9Draw8Cgiql8pWI/nmHvB6xzBw9TmBc1flKQAf3OgkLv+5K1g+y0rZq/QRgtafgoZIvoZnW9T9ay6Kbyf8ABoDeQTv7nzWH2GtKCEc8aRa3Pbm/lEtbEw3jgiBDGm1tY3N3Otuue+wFytp0V6IajG5o6nHYnR0rHB4ZINV8xBuGhp3iPhdx4jcL3uJuwTR9hWXiHYZRRNeOEjhtHjvD3kuHgVsFrIA3LWs9ZEps9U+zrOzI25hnaAXRuPH95psLt52HAgFbMiCoWcNH1fkp5GJREx37NRHd0Tuna+KfmusV25R0k4jkrdhsgMN7mnmGvFfmQLgtPe0jvuraywtnBbK0OaRYtcLgjoQeIWl4zobwXGSS6kETj8amcYfsDsfZQaFTeUs5rR7qw4F1t5jnLRf0GMkesrD4/wCULiGItLcJhjpgR5++aQeguAaP5St2d5OWFk9moqwOmvEf/UvTQ+T7g9Ibz+6Je6WUNH/ja0/Wgrq51Rjc3a2k08jr/Gkke4+suKmXRpoOfG9tTmxlgLOjozZ1zxDpuVvmevopcwPKlDlttsHpo4r7i5je0R8557TvErKgWQANXgokzJp+GX6uanOHl5hkdHtNvqh2qbX1dmbei6lziterNH2FYhI6SroYHyPcXPe5gJc48ST1QVGrag1sr5HC2u9z7DlrEm31qYMF8oYYTTQwuw4uMUUceuJ9UO2bA29tkbXtwupU97PBvk6n9mFx72WDfJ1P7MIM/h1X7vhjktbaMY/Vve2s0OtfnxXlx7L9PmSB0OKxh8buIPEHk5p4tcORC98MLadobCAGtADWjgABYAeAX2gqlpG0ZVGRJL75KR5+CnA4HlHIB5r/AKja45gabGO0PSFdetoIsSjdHWxtkjeLPZINZpHQgrA+9ng3ydT+zCDZQuUAsiAtZ0gZ0GRKQVDoTKDIyPUD9n5wcb31T+r05rZl48UwenxtmpikLJY7h2pK0PbrC4Bsee8+tBWrSZpTGkKKFjKUw7J7nEmTaa2s0C25gtwUfgK4Hvd4P8m0vsGfgnvd4P8AJtL7Bn4IIqwvyiW4dBFEcOc7ZxsZrCcC+o0NvbZ7uCnCkqPdUbH2trta63G2sAbX8Vg/e7wf5NpfYM/BbBHGIgBGLAAAAcABuACD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17475" y="-728663"/>
            <a:ext cx="22383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35331"/>
          <a:stretch/>
        </p:blipFill>
        <p:spPr bwMode="auto">
          <a:xfrm>
            <a:off x="5012188" y="5100911"/>
            <a:ext cx="1262564" cy="35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25" y="3789405"/>
            <a:ext cx="685800" cy="6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AutoShape 72" descr="data:image/jpg;base64,/9j/4AAQSkZJRgABAQAAAQABAAD/2wCEAAkGBhISEBQTEhQVFRUWGB0aFhgXFxocGhwZHxkVFRoeGxocHCcqHRojJSMYJTsgIygpMC4sFSI6NTAqNSYrLCkBCQoKDgwOGg8PGjEkHiU2KjQ0MDUtMCwsMi8pNC81LjU1LjUqNSw1LTQtLDUsLik1LC8sLC8vLCwsLCwsLCksL//AABEIAFgAiAMBIgACEQEDEQH/xAAcAAACAgMBAQAAAAAAAAAAAAAABwUGAgMECAH/xAA+EAABAgMEBgcFBwMFAAAAAAABAgMABBEFEiExBgdBUWFxEyIygZGhsUJSksHRFCNicoLC8EOi4RczU9Lx/8QAGgEAAgMBAQAAAAAAAAAAAAAAAwQAAgUGAf/EADERAAEDAgMFBQkBAQAAAAAAAAEAAgMEERIhMQUTQYGhMlFhscEVIiNCcdHh8PFiFP/aAAwDAQACEQMRAD8AeMEEERREEcdp2szLoLjywhPHMncBtPKFzb2tN1dUyqejT76sVnkMk+cMQ00k3ZGXelZ6uKDtnPu4plzc820m84tKBvUQPWK3P6zJJvBKlun8CcPFVBCim51x1V5xalq3qJJ840xqx7MYO2brGl2u89gW6pizWt4/05cDitdfIAesRr2tabPZS0n9Kj6qiE0d0VfnFHowAgdpauyOHE8BG+esuSad6LpXnlA0UppCLtcqJBVVUFEFM04Q255lBNRVvbjLrDkF3f6oTu9r4P8AMbWtas4DilpX6SPRURmkOiDks2h4EqaXkVJKFpJ2LQcj9IgIKyCnkF2tCC+oqY3Wc43TDldbqv6kuk/kWR5EH1idkNZ8m5QLvtH8SajxTWE/BA30ELtBZEZtOobqb8l6FkbSaeTeacQsfhUD47o6Y86y8yttQUhSkKGRSSD4iLlYOtB9shMwOmR7woFj5K76c4Ql2a9ubDdaUO1mOykFvJNiCOCx7dYmkX2VhQ2jJQ5jZHfGY5pabFa7XBwuDkiCCCPFZEQWleljck3U9ZxXYRv4nckRI2vaiJdhby8kCtN5yAHEmghFWla7j75fcNVE1psAGQA90Q/R0u+OJ2gWbX1m4bhb2j0WdrWm/MuFx4qUdmBoBuSNgjh6FW4+Bh36GWg8/KJdfIKlkkUTTq1oPQnvitaYafPy050TVwoQE3wRmT1jjswpGjHVOLzExgy8csuSy5aJjWCZ8hz8M8+aWZEdljWWqYfbZRms0ruGZPcKw67VsNmdZo4gVUkFKqC8kkVBB4bopWq2xyJh9xQxa+7H5iTe9P7ogrg6JzrWIXjtnFkzGE3B9NVbbXCJGznA0LoQghO+8eqDzqa1hYaCTjTc82p4gJxAUcgoigJ3c+MXPWzaF2XaZBxcXeP5Uj6keEKyK0UWKFxd811faE2CoaG/LbJNrWPbjH2NTQWlS3Cm6lJBwBCqmmQwhSwQQ5TwCBmEG6Qqqk1D8ZFkQQQQwlkQQQRFF02daTrDgcaUUKG0ehG0cDDg0O0zROIuqol5I6ydhHvJ4cNkJaN8jOrZcS42bq0moP8ANkKVNM2dvj3p2krHU7v88QvQ8ERmjttpm5dDycCcFDcoZj+bCII5pzS0kHVda1wcA4aFU3W3aZCWWBkarV3dVP7vAQt0IJIAzJoOeUXPWuD9tRXLohT4l1iI0HkOmn2RsSq+eSesPOkdFTWjpg7wJXLVYMtWW+ICc1mSYYYbbwo2gCvIYn1hK0M7aGH9Z7wTX5J9IcmkEwhEs50jnRJUkpv0rS91ct+MUXR2bsqRUXA+p1ylAq4rAbbopmd5MZ1G8ta94BLjpktSuYHuZGSA0a5pizUwlptS1YJQkk8gKxA6AyxTJhxXaeWp1X6jh5UinaT6dKnaS0ulSUOKCSVdpVSABQZCvjwhmsNJZaSnJLaQO5I/xAJInQx2dq7yH9TMUzZ5S5ujR1P8VE0ynrPdmujmBMKcbAQA3S7j1tpzxiRXqvkQCSXQBievs8IpOjSDN2qlZ2uF08gSsftEMvTi0OhkHlA0Kk3BzV1fSsNS44nMiY43+6ThLJmyTSNFhe2XclRZKpCrn2kPUvfdhumCce0TmcvCL1ZeryRfaS6lL6QsVAWoA02GlNsUzQjRszcyAofdIopw79ye/wBAYbdu2uiUl1OqpRIolO9WSUj+ZCCVkrmvDIybnxQqCJrozJK0YR4JbaVaKy7b7UrKBa31mpvKqEp2Vw767AOMTLuhMlIyxemrzyhTCpSCo5JSAfMmMNWbSn35ibd6yyQkHirrKp3XRyiY09TKupbZmJnoKG+BdrezSDlkMYo+V4kbDiOWpGqvHDGY3T4RnoDaw9FG2Po3IWjLFxtgy6gopqlRNCADXHBQxGyKfZljMonVS02HCQq4kN0xWVAA1Ps0x74vujtv2bKMBlM0lVCSVFKgSSa7B3d0QlkhE3bi3WzebR1waYGiUoGfE+UXjke0yXvhsbXv6qksUbhHaxfcA2t5BTTuq+TCSQHiQCaXxjwyjm0b1fSTkuFqKnSqovBRCQQSk3aZiu05xMawLWLEiu6aKcPRjvrXyBhZ2LprNSrZbaUm5mApNbpOdPpFIW1E0RcHcUSodSwTBrmcO5XDQYfZZ+akr15PaRXhTzoRX8sfYr2ryYW5aYWslSlJWVk7aj60ghauZhlz1sLprZz8UWWlzb6Ke1tWWShp8DskoVyOKT41H6hHNqjs6qnnyMgEJw2nrK9E+MMG07OQ+0tpwVSsUPyI4jPuhHWxZz0m8plRUKGoIJAUNihzhqldvoTBex9EnWN/56gVFrj1V71t2jRplke0orPJIoPM/wBsLGMnHlK7RJ5kn1jGNOnh3LAxZFVPv5C/RWXV3Z/Sz7ZIwbBWe7AeZEMrTu0OhkHiDQqFwc1dX0rFc1SWdRDzx9ohCeQF5XmR4RhrctHBhgbSXFd3VT+7wjMl+NVhvAema2IPgUJfxN+uS0apLOqt54jIBCeZ6yvRPjHZrVmlKEvLIBKlqKqDM+wkd5J8IWrcwtIolSgOBI9IFTCiQSpVRkamvjDhpSZ96TyWeKwCn3AHPmnjopYCZOWS3ms9Zw71HPuGXdFW08safm3gltr7lvs9ZIvKOaiK93/sLn7a576/iP1g+2ue+v4j9YHHRvZJvMQJ+n5RpK+N8QiwkDwP4V71VWyhCnZdZAKyFIxwJAukc8vAxnplotMzVpC6g9EUpF/2UpHarxzwhdgxJI0lmwLomHgPzq+sEdTOEpljOZ70FlW0wiGQGwPBNbSSdlJJgkttFdKNoupqTkNmQ2mIbVRJG4/MKzWoJB5dZXiSPhhZvPKWoqUoqUcyokk95j6iZWkUClAbgoiKCiIiLMWZ1KIdoAzCTDkNAr5rbtGrrLI9lJWeajdHkD4wv4yccKjVRJO8msdFmWa5MOpaaFVKOHDeTuAhqGMQxht9EnPKaiUuA1V31S2WS47MEYJFxPM0UrwFPigi/WFY6JVhDKMkjE71HEnvMEc5Uy72Qu4LqqSDcxBnFd8Q2k2jDU61dX1VjsLAxSfmDuiZggLXFhxN1R3sa9pa4XCQVuaPvSjlx1NPdUOyobwflnEdHoaekG3kFt1AWk5gj+UPGKFamqgdIlUu51CoXkLzCait1W3CuB3ZxuQbRY4WkyPRc9UbLe03izHVWnQqz+hkWUnMpvHmrrfMQr9YFodLPu0yRRA/SMfOsOScmEstLWcEtpJ3YAVpHnx94rUpasSoknmTUwLZ4L5HSn9ujbTIjiZCP2ywgggjZWCiCCCIoiCCCIoiCOmRs115V1ptSzuSK+J2d8XawdVS1UVNKuD3EYqPNWQ7qwCWeOIe8UeGmlmPuD7Km2RYz0y4G2UFR2nYBvUdghxaJ6JNyTeHWdUOuv5J3J9YlLNspqXQEMoCE8NvEnaeJjrjDqq103ujILo6OgbB7zs3eSIIIIQWkiCCCIoiCCCIosXGgoFKgCDmCKg8wYr0/q+kXceiuHe2Snyy8o+QRdkj2dk2Q3xMk7YBUHNaomj/ALb608FJCvMFMRrmqN/2XmzzCh8jBBDTa6ccUo7Z1O75epWr/SWa/wCVnxX/ANI2N6pH9rzQ5BR+Qggi3tCfv6Knsyn7uqkZXVEgU6SYUd4QgJ8yT6ROSOrqRboejLh3uKJ8sB5R9ggLquZ2rvRHZRQM0aPNWFiXQhN1CUpG5IAHgI2QQQsm9EQQQRFEQQQRFF//2Q=="/>
          <p:cNvSpPr>
            <a:spLocks noChangeAspect="1" noChangeArrowheads="1"/>
          </p:cNvSpPr>
          <p:nvPr/>
        </p:nvSpPr>
        <p:spPr bwMode="auto">
          <a:xfrm>
            <a:off x="117475" y="-409575"/>
            <a:ext cx="1295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16" y="4796973"/>
            <a:ext cx="7065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8" name="Picture 74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31684"/>
          <a:stretch/>
        </p:blipFill>
        <p:spPr bwMode="auto">
          <a:xfrm>
            <a:off x="4366617" y="5610578"/>
            <a:ext cx="991567" cy="33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01563"/>
            <a:ext cx="9982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0.gstatic.com/images?q=tbn:ANd9GcRZndt-_igwuiHY4GBCc0xphJHcqEP6Yhu3tZatFWFma-62exq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51" y="6154680"/>
            <a:ext cx="961233" cy="2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83767" y="5013175"/>
            <a:ext cx="6496669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483767" y="4895683"/>
            <a:ext cx="556056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s-MX" dirty="0" smtClean="0">
                <a:solidFill>
                  <a:schemeClr val="bg1"/>
                </a:solidFill>
              </a:rPr>
              <a:t>Integrando</a:t>
            </a:r>
            <a:r>
              <a:rPr lang="es-MX" sz="2800" dirty="0" smtClean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los objetivos estratégicos de la empresa con la Gestión de Capital Humano.</a:t>
            </a:r>
            <a:endParaRPr lang="es-MX" sz="24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es-MX" dirty="0" smtClean="0">
                <a:solidFill>
                  <a:schemeClr val="bg1"/>
                </a:solidFill>
              </a:rPr>
              <a:t>Implementando</a:t>
            </a:r>
            <a:r>
              <a:rPr lang="es-MX" sz="2800" dirty="0" smtClean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soluciones integrales y efectivas que cubran las necesidades de la organización.</a:t>
            </a:r>
          </a:p>
          <a:p>
            <a:pPr>
              <a:lnSpc>
                <a:spcPts val="3000"/>
              </a:lnSpc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buClr>
                <a:srgbClr val="FF9900"/>
              </a:buClr>
            </a:pPr>
            <a:r>
              <a:rPr lang="es-MX" sz="2400" dirty="0" smtClean="0">
                <a:solidFill>
                  <a:schemeClr val="bg1"/>
                </a:solidFill>
              </a:rPr>
              <a:t>Cultura organizacional</a:t>
            </a:r>
          </a:p>
          <a:p>
            <a:pPr>
              <a:lnSpc>
                <a:spcPts val="3000"/>
              </a:lnSpc>
              <a:buClr>
                <a:srgbClr val="FF9900"/>
              </a:buClr>
            </a:pPr>
            <a:r>
              <a:rPr lang="es-MX" sz="2400" dirty="0" smtClean="0">
                <a:solidFill>
                  <a:schemeClr val="bg1"/>
                </a:solidFill>
              </a:rPr>
              <a:t>Procesos </a:t>
            </a:r>
          </a:p>
          <a:p>
            <a:pPr>
              <a:lnSpc>
                <a:spcPts val="3000"/>
              </a:lnSpc>
              <a:buClr>
                <a:srgbClr val="FF9900"/>
              </a:buClr>
            </a:pPr>
            <a:r>
              <a:rPr lang="es-MX" sz="2400" dirty="0" smtClean="0">
                <a:solidFill>
                  <a:schemeClr val="bg1"/>
                </a:solidFill>
              </a:rPr>
              <a:t>Negocio</a:t>
            </a: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Sinergia empresarial</a:t>
            </a:r>
            <a:endParaRPr lang="es-MX" dirty="0"/>
          </a:p>
        </p:txBody>
      </p:sp>
      <p:sp>
        <p:nvSpPr>
          <p:cNvPr id="17" name="Oval 16"/>
          <p:cNvSpPr/>
          <p:nvPr/>
        </p:nvSpPr>
        <p:spPr>
          <a:xfrm>
            <a:off x="6068220" y="3717032"/>
            <a:ext cx="3075780" cy="2952328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 descr="http://businessscore.files.wordpress.com/2011/09/colaborac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99143" l="9780" r="89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89" y="3840236"/>
            <a:ext cx="2741324" cy="23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rectivos.files.wordpress.com/2010/09/directiv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3501" r="21770" b="13380"/>
          <a:stretch/>
        </p:blipFill>
        <p:spPr bwMode="auto">
          <a:xfrm>
            <a:off x="6197639" y="3811084"/>
            <a:ext cx="2982873" cy="2786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Soluciones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Las soluciones generales se integran en tres líneas estratégicas que pueden ser usadas en conjunto para cubrir las necesidades para la gestión del Capital Humano de una organización.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85" y="3545226"/>
            <a:ext cx="7200800" cy="18984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angle 25"/>
          <p:cNvSpPr/>
          <p:nvPr/>
        </p:nvSpPr>
        <p:spPr>
          <a:xfrm>
            <a:off x="1" y="4065589"/>
            <a:ext cx="9036496" cy="86012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ounded Rectangle 22"/>
          <p:cNvSpPr/>
          <p:nvPr/>
        </p:nvSpPr>
        <p:spPr>
          <a:xfrm>
            <a:off x="3496677" y="4050237"/>
            <a:ext cx="1653461" cy="963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16" descr="LOGO PE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6291" y="4139284"/>
            <a:ext cx="1509228" cy="78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Unicor.pn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/>
          <a:srcRect l="2881" r="6177"/>
          <a:stretch/>
        </p:blipFill>
        <p:spPr>
          <a:xfrm>
            <a:off x="5701291" y="4179789"/>
            <a:ext cx="2078854" cy="574049"/>
          </a:xfrm>
          <a:prstGeom prst="roundRect">
            <a:avLst>
              <a:gd name="adj" fmla="val 272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3212837" y="3970072"/>
            <a:ext cx="2243497" cy="1175881"/>
            <a:chOff x="3014112" y="2360138"/>
            <a:chExt cx="2986618" cy="4104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00730" y="2360138"/>
              <a:ext cx="0" cy="4104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14112" y="2360138"/>
              <a:ext cx="0" cy="4104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1169585" y="3361508"/>
            <a:ext cx="4514604" cy="7961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Pulse para ver detalles:</a:t>
            </a:r>
            <a:endParaRPr lang="es-MX" sz="11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515523" y="616530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Siguiente</a:t>
            </a:r>
            <a:endParaRPr lang="es-MX" sz="16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09192" y="4033195"/>
            <a:ext cx="1206624" cy="998823"/>
            <a:chOff x="752148" y="2386426"/>
            <a:chExt cx="1900157" cy="1572918"/>
          </a:xfrm>
        </p:grpSpPr>
        <p:sp>
          <p:nvSpPr>
            <p:cNvPr id="29" name="Rounded Rectangle 28"/>
            <p:cNvSpPr/>
            <p:nvPr/>
          </p:nvSpPr>
          <p:spPr>
            <a:xfrm>
              <a:off x="752148" y="2386426"/>
              <a:ext cx="1900157" cy="15729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Picture 29" descr="Logo_CAP.jpg"/>
            <p:cNvPicPr>
              <a:picLocks noChangeAspect="1"/>
            </p:cNvPicPr>
            <p:nvPr/>
          </p:nvPicPr>
          <p:blipFill rotWithShape="1">
            <a:blip r:embed="rId7" cstate="print"/>
            <a:srcRect r="5175"/>
            <a:stretch/>
          </p:blipFill>
          <p:spPr>
            <a:xfrm>
              <a:off x="874767" y="2514195"/>
              <a:ext cx="1685554" cy="134685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65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67469" y="5013175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71600" y="4941168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Competencias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Capital Humano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67469" y="4895683"/>
            <a:ext cx="777686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Círculo de Actualización Profesional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218884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>
                <a:effectLst/>
              </a:rPr>
              <a:t>El </a:t>
            </a:r>
            <a:r>
              <a:rPr lang="es-MX" sz="2400" b="1" dirty="0">
                <a:effectLst/>
              </a:rPr>
              <a:t>Círculo de Actualización Profesiona</a:t>
            </a:r>
            <a:r>
              <a:rPr lang="es-MX" sz="2400" dirty="0">
                <a:effectLst/>
              </a:rPr>
              <a:t>l forma parte del área de</a:t>
            </a:r>
            <a:r>
              <a:rPr lang="es-MX" sz="2400" b="1" dirty="0">
                <a:effectLst/>
              </a:rPr>
              <a:t> Educación Continua de la Universidad Virtual</a:t>
            </a:r>
            <a:r>
              <a:rPr lang="es-MX" sz="2400" dirty="0">
                <a:effectLst/>
              </a:rPr>
              <a:t>, está diseñado por un equipo compuesto por catedráticos del </a:t>
            </a:r>
            <a:r>
              <a:rPr lang="es-MX" sz="2400" b="1" dirty="0">
                <a:effectLst/>
              </a:rPr>
              <a:t>Tecnológico de Monterrey</a:t>
            </a:r>
            <a:r>
              <a:rPr lang="es-MX" sz="2400" dirty="0">
                <a:effectLst/>
              </a:rPr>
              <a:t> y reconocidos consultores, pedagogos, diseñadores multimedia y expertos en informática.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331640" y="3789040"/>
            <a:ext cx="4167825" cy="8154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Desarrollo de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195736" y="4221088"/>
            <a:ext cx="3735777" cy="6948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competencias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14845"/>
          <a:stretch/>
        </p:blipFill>
        <p:spPr>
          <a:xfrm>
            <a:off x="7550650" y="3649188"/>
            <a:ext cx="1429787" cy="21709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16520"/>
          <a:stretch/>
        </p:blipFill>
        <p:spPr>
          <a:xfrm flipH="1">
            <a:off x="6488710" y="3659918"/>
            <a:ext cx="872057" cy="2170970"/>
          </a:xfrm>
          <a:prstGeom prst="rect">
            <a:avLst/>
          </a:prstGeom>
        </p:spPr>
      </p:pic>
      <p:sp>
        <p:nvSpPr>
          <p:cNvPr id="15" name="Rounded Rectangle 14">
            <a:hlinkClick r:id="rId5" action="ppaction://hlinksldjump"/>
          </p:cNvPr>
          <p:cNvSpPr/>
          <p:nvPr/>
        </p:nvSpPr>
        <p:spPr>
          <a:xfrm>
            <a:off x="7494607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16608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7469" y="5070289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28014" y="4941168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Organización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Capital Humano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7469" y="4941168"/>
            <a:ext cx="871296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0" y="3261618"/>
            <a:ext cx="3419872" cy="326372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 smtClean="0"/>
              <a:t>Programas Empresariales Exclusivos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Es un conjunto de programas de capacitación y entrenamiento de personal, que se ajusta a  requerimientos específicos de la organización orientados al desarrollo de competencias  para incrementar  la productividad del capital humano de la organización.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38401" y="3788595"/>
            <a:ext cx="4167825" cy="8154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Desarrollo de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20073" y="4292651"/>
            <a:ext cx="3816424" cy="7668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competencias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7494607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pic>
        <p:nvPicPr>
          <p:cNvPr id="2050" name="Picture 2" descr="http://emprendesjcruz.wikispaces.com/file/view/la-empresa.jpg/97210054/la-empres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-153" b="153"/>
          <a:stretch/>
        </p:blipFill>
        <p:spPr bwMode="auto">
          <a:xfrm>
            <a:off x="182600" y="3422197"/>
            <a:ext cx="3024336" cy="2905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TP9-griIU8usSle12ld7k0oDMD4WV3QPK2VVWnd5OijEyL0Cy9e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691" l="4247" r="98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2942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gc.caf.com/upload/images/Gobierno%20Corporativo%20en%20E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57" y="3912295"/>
            <a:ext cx="2559748" cy="1919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7469" y="5070289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8912" y="5013176"/>
            <a:ext cx="7560840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Estrategia Organizacional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Capital Humano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7469" y="4941168"/>
            <a:ext cx="871296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Universidades Corporativas</a:t>
            </a:r>
            <a:endParaRPr lang="es-MX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0089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Es un programa integral mediante el cual se detectan  áreas de oportunidad dentro de la empresa para alinear la capacitación y las estrategias de mejora con los objetivos de la empresa. </a:t>
            </a:r>
          </a:p>
          <a:p>
            <a:pPr marL="0" indent="0">
              <a:lnSpc>
                <a:spcPts val="2600"/>
              </a:lnSpc>
              <a:buNone/>
            </a:pPr>
            <a:endParaRPr lang="es-MX" sz="2400" dirty="0">
              <a:solidFill>
                <a:schemeClr val="bg1"/>
              </a:solidFill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Incluye educación formal, cursos, diplomados y seminarios para el desarrollo de habilidades del talento 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humano de la organización.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494607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96263" y="4341738"/>
            <a:ext cx="4167825" cy="8154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Soluciones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48591" y="4365104"/>
            <a:ext cx="3231721" cy="7668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Integrales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074" name="Picture 2" descr="http://t0.gstatic.com/images?q=tbn:ANd9GcTk8uoQEq-K-xBD0fwsy1rufu7p-VRhZyj7N5AfwbvanLdlxKx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6" b="896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33" y="4308471"/>
            <a:ext cx="2216197" cy="15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QUEhQVFRUUFBQUFBQUFRQUFRYUFxQVFBQVFRUXGyYeGBojHBQUHy8gIycpLCwsFx4xNTAqNSYrLCkBCQoKDgwOGg8PGiwkHiQsLCw0KiwsLCwsLywtKSwsLCwsLCwsLCwsLCwsLCksLCwsLCwsLCwsLCwsLCwsLCwsLP/AABEIAMIBAwMBIgACEQEDEQH/xAAcAAABBQEBAQAAAAAAAAAAAAAAAwQFBgcCAQj/xABDEAACAQIDBQcBBgUCAgsBAAABAgADEQQSIQUGMUFRBxMiYXGBkaEUMkJSgrEjYnLB8KLRM5IWJGNzdKOys8Lh8RX/xAAaAQEAAwEBAQAAAAAAAAAAAAAABAUGAwIB/8QAKhEAAgICAQMDAwUBAQAAAAAAAAECAwQREgUhMRNBURQyYSJxkaHBI7H/2gAMAwEAAhEDEQA/ANrhCEAIQhACEIQAhCEAIQhACEIQAhCEAITwxCnjqbMVV1LDioYEj1An3T8nxySHEIQnw+hCeEwvB82ewhCD6EIQgBCEIAQhCAEIQgBCEIAQhCAEIQgBCEIAQhPIB7CE8JgBmnsxw721hVqO9V1qpUZSuY5UKsR3eThbh69dbjXsLWzIraaqDoQRqORHH1kq/GlSk2/JDx8tXSlHWtMVlL3z3nqUK9OlTbuwaZqF8qknxFcq5rgWtr/UJa9pYzuqNSpa4p03cgc8qlrX9ph2NxrYthWrOzNqVsxCqDbwqOS6cPLWSenY3rT20mkR+p3+lXx2037o17dLa7YnD53tmDshYaBstvEPnlzBk5Ma3V222DqjKT3bMBUp3JBBIGYX4ML3vz1B8tkvOWbjOizx2fg64GSr6/PdeSL3i2vTw9BmqPkuCqm1znINsq8yOMyPYm3xTq4dyHQK6l2CksF41L6XOYXHvfiJaO09j9poX4Ci5A5ZjUUE/CiU7PLfp2HGVHJv7in6llavS19pueDxa1EV0YMrAFWGoIPOLEyp9mlQnBsDwWs4XyBCMR8sfmWLa2L7qhUqAXKU3cDqVUsB9Jn7anXa6/h6NBVbzqVn42UrtE2+q1aVLvBbxF6YbUt4Sge3K2YgH9rR12ZbZ72jUXvAwSpampa7BMq30JvlzGw95nlSoWYsxzMxJYnUkk3JPrFtlYpqWJw709D9ooobaXWpUCODbiCCZobenqOK477rvsz1Odyy+en37aNznLuACTwAvPeUqu+m9KUab0VGepUQgrewUMLXZutibDn5TO1VStkoxW2aO22NUHKT0PcJvnh6lVaYLAubIzLZXPRTfnyuBJ0GYNhMdUWvQaomZKbo7ZWAJyHMAvTUA+mk2/Ze0Ur0Vq0zdX1HI8bEEciDcEdZMzcT6drW9f6Q8DKlfF82t/j4HcJ5I2rvHh1qd21VA5IW1/xHQLm4A+V5AjFy8InynGPlknCF4T4eghCEAIQhACEIQAhCEAIQhAPCZS6vaIDVdadMNTRmUsXCs2U5SVFrWv7nylr2jjVo0nqObKilm9hy8+XvMHqvUOIqvTAp06jvUCXvkzHMRe2oueHtLPp+NG5yc1tFX1G+VUUoSSZvmDxQqU1ddVZQw9CLiVTtM282GwyqhKmvU7vMDYhcpZrHkTYD3Mht099Xp9zQqhSnhpK6DKV4KpYEkEdecddtGDL7NDqCTRrpUNheykPTYm3ADONfKc/p5Y18VYu2zpC+OTQ+D7+DPaWEp/eygltSf/2WvcXa70sTTpA/w6hKlDwBsSGUfhNxbTjeVDZtbNRQ/wAtj6glT+0nN1qZfGUMhFw4e99MqeJ7dTYNNPkQrnRJte2zN0SsjkJJvybBtKh3lGonN6br7shUfvMB2SCKCK4KsgKsCLEMrMrAjqCCJutXFzHt5ahG1MVY+FhRqqAQRc01WodOedGvKHpFvC1x+UX/AFWrnTy+GNgCTZQSx0UAXJbkAOZvN0pVrKL8bC/x/nxME3WxWSsh4mnim0GpOWsDYD3+s2GntC44W9Z76vb6jh+xy6VTw5/vogO07CFhSrgiy3pMOfjIZCOo8LD3EonTzvb2yX/9Yl63tpVq1HIgUgOjkcCct9ATpzlJGxMSX/4fhtZRmUHMSpYnlYhV56WPWdun5sa6lCT9/wCjln4UrLXOK9v7NN3Aw5pYMFiD3rGqAOSsqgA+fhMmNsqauHq00tmem6rfQXYWFzK3u+atOiiOR4VAAA6cBfnH+Ix7qLra41F/IgylsscrXYvn/S4rqUaVX+DKKtUKbMbEtlH9WoA08wZKbs4E1sbhwtrU6qV3vyp0ze9vNsq/q8jIjaWAq56d6b+GtnYhdAAH1uL31YSxbhh0xVSoUfKaK0gbEa973jcR0VR7zRZWapUS4tfBn8XCaui2n7v+DXRUExneOtmxmIP/AGrj/lOUftNQpY7rpMq33xC08TiGpqLCz2udXZVZtfNn5Sv6PJRsk38E7q8HOEUvkYYmpZGPRWPwCZo3Y85bZuY/ir1iPIXC6e4JmV7YxAWmUFy1Q92n9RIFyeXETct29lU8HhqeGpkstIEZm4sxYszHpcsTbloOUkdZuTSgv3OPR6XFObOtubzUcMLVG8RFwi6uR1twA8zaYptDa7lRTysGY2uVYhSdGdgLnqbC56aye3pxOfG126VCg9EGS30PzITF1wqEngJKw8FVVct92iFl5nrXKLjtRfY3XZldXpIyPnUotn/MLWzHzNvm8dzPux7aTVcPXGpRKwynzZAzAfQ/qlq3h28MKikjMzkhFvlBta5J5AXEzdlLVrhHv3NIr1Gn1Z9lol4Sq7tb6/aarUXQLUCllytmVlBAa2mh1HMy0zxbVKqXGa0z3VdC6POD2j2EITmdQhCEAIQhAGe2NpLh6FSs/wB2mpYgcTyAF+psPeUrZ/aNUYhqi08l9VXPnA/MCTZrenxLRvhVRcDX71c6GmylL5cxYZVAblqRry4zCdn4WuCVLC2vi5/HzLfp+NC2EuUd/kp+o3Tra4T1r2Nh7Tarf/yqrJ+E0nbzTvUv+4PtMh2RtHvLjoL/ALf7y+7F21VxaVsFiHDLWw9RFYqoKtkOvhGo5/pEyykrYPGvRr2DU2am7C5S9tCDa9joRcSXhueLY6p/ucMlQzKvVh8FmNS2o5a/Gs2WriQ6i/B1GYG48LgZgfYmYk+IIe38pYebBrW9NVmtHHCqgYHRgG/5hf8AvPPWXvi1+f8AD50eLXJfszD9gZqb1KD3vSYrlP4SrkMJPbl1mStSy3Jp1aqnTQDM66n0eXnEbpYeo+dqYLWtmuwNuhsRcet4/wAJsFEtlFrcOkhvqD9Lgl7NfyTngJ2ubfw/4HSVs411kdjN2aVY3empPC+t7cxcctBxk7Rwdo6WhKxNruixaT7MrmF3ZRNVUD0ElaWDkmKEUWlPh9I37FPBs8dJL91DuoBGDBeU5fAyV7uHdQCBfZKnkIDABeAk4aUTNCAQdakbSj7w7nPVLlGIzkEi1+DBrA3BA085p74aN3wnlOldkq3uL0eJ1xn2kjKae5dapiKL1FUJScVCM1y7BlYC1tBoLmafh8WeLaHiZ4+FtGeKJA0nq6+d0uU2eaqo1R4w8Gebz1VTGVgt7GsQNb+NjdvbMWlc3lxIWiNfvMPgAn/aTO3tnVBWDkXQVGqM3Pg+W44nVh8SuHZpxeOWmgzKGpozDVVW4zlm4DQn6CaT6uP0/wCl/CKCOI/qNyXyzW9wcO2zdkO9ZCtQs9cobX8WRKQNuBKhNOV5V94d4cRimUsUGTNZVGX71r+I3vwHHpLfvzjD9ktyqVUBtwAAZ7fKiZ89SyknkCficel0xnB3S878/B86pdOM1UvGvHyS/ZjXyY8tXHjqIadIg+FTfMwItqWCgA8rW/FpsonzvsLaxfG4ZU4nEUQLf94t/pebVtPfShRYqc7ZTZiighT6kjWQuoU8rv8Ant7ROwr/AE6v+ul37E/CNtnY9K1NalNgyNwI+otyI4WMcyoaaemW6aa2ghCEAJxUqBQSTYDXXpzJ8p3K7v8AU3bZ9futWChyObIjBqgH6VPxPUI8pJHmbcYtogO0PeWjVwTLQfOy1KbEKG1VSczA2sQNDpf3mZYPbIZgOunuYts7eUcAfO3WwOv7/Mr+1KXcVFckAP8AxE5WGY+HXmLTUUxWJHUHtbMxPllzasjp+xe9g1SuLoEce8UezeA/Rj8Rh2i7qVnxjVqK94tRaZYKQGDqoQ6EjNcKDpEsPtHLUpVFta+cEa6qVYa+gb4mq96p1HPUenIyL1WbjZCyPwTOlQ/5yhIzLAbuVqpps6PTspBDCzHMAGBB1HCaBszCMqgHgAAPQCwkhTpCPKVGU12RO6W5FvTRClaic0KEeJQntOnHCpOB2OEpRvtjatPC0TVqXsCAAPvMx4KvmbH0AJ5SQVYw3h3fp4ygaVQkDMrhltcMvA68RYkEdCYBneM7V6xb+ElNRyFnqN7m4HwI52N2rVGq06damh7x1S6BkYFmCg5SSG1PDTSWjB7kU6QspU+ZS395Xdu7MAUVaChnQipTKgN4k8Slb8RoDANIAjDa+3KOGTNVcL0HFm8lXif2mcf9M9oVBlGYHqlAKflgbTjB7o18Q+fEM2vG7FnPkzm9vQfSARm9fabi6tamcKGp06VRXYL4swF9Kp/Ff8g09ZqG6m9VPG0gy2WoAM9O+ov+JfzJ0PsZG4fdKmiZQoHppKttPdmrhqvfYYlSDeyaEHiSvrzXh6wDViki9rbw4fDWFeqEJF1WxZiOoVdbecp+z+1FlXLXpZmHNDkJ9UYae3wJA47DnamLev4qaWSmqXBayA3JPD7zNwgF7p7/AOCY270jzanUA+csm6NVaihkZWU6hlIZT6ETMa/Z3Zbq7g/P0Ik52bbJxNF6/eAikQuUm4D1Lm7qp10XQnnca6QC4VKMaVcLeSbLEXpwCEq7PXoIgMCg/CPYASYrU5H4un0n0FZ35x4XDog5vnb+lFP92B9pne2McEw12IDOFFr662LWHlwl33q2Q9VSATexAtrobZhbzt7TN9v03esECVCUUDKEckE6ngPSXuFkxjjuCemU2VjSnkKTXbyPdwqhp4lMVkzrRZsoJyhqpQgAGxOgfNw6a6x7tXb7rcFTmYk21PPnp9YpsnBNRoU6bqVc5qjKeILkBQR1yJT084VsSpOvKWWPT+hWJ6k/cq8q3lc4OO4x/wDTWOy/DFdnU2Zrmqz1bA3y3IUJ6jJr5lpbZU+zWrfAL07ytb07w/3JlsmWyE1bJN77s09DTqjpa7BCEJwOx4xkTvCM2FrqOdGqP9Bkm7RtWUG4PA6H0Oh+hnqL1JM8zXKLRglDCUlIYKt+N7RtvdTD0UfQZGsfRufyPrORgqnf1KLHL3NRqbEg3urFRYc7gAyy7EwYSrRu+ZSwuDa4Vrpy5i/AzXznGdLcV7GRSdWRFyl32Vjdan36hFJ8DgnLY+Eg6e+Yi81TZOHYAXvwH7SRp4NU0AAjqiky1+RK7XL2NTVTGvevcUw6cI+prEaQjqnI53FUEVUThIpaANcbtijQH8arTTyZgD/y8TK5tHtPw6XFJXqn07tPlxf4WVDbW4VSnjHCMFo1CXpHiwBN2pknjlJ0vfw5ed5NbL7PqQsXu5/m4fHCARmO3uxeOJp0xlQ6FadwLfz1Drb0sD0lx3d2Y1OiiNrlUD4/tyj3A7HSmAFUC3SSVNOgMASp4JekXSiBynV57APMsSrYYNxEWheAQOO3VoVDd6an1H95F7UZcDRLUUVclioAAXRgTcDlx+ZcGkdtHZ4qKQRxgHOwN7KOLFkbLU50mNmHXL+ceYv52kwVmUbZ3Memc1DkbhddDyyty/zWcbP7QcVhjkrDvAOVW4f9NQf3zQDV7RNhIfdre+ljQwprUVktnVl0F+A7weEnQ6aHQ6SaaANqqxpVpx84jaqIBG1aIjd8Mp42Nusd4jhIPaGPZNRy1gFM3pxyiviCvCn4R+hcg+qk+8YYTZVJaQNQlnZQeJsCdbCxFgOut4zxtJ6lZaOgNWqzPdlUFEtxZjYAhSfcRHadCtfwHML3OpH0mvra4pJb0kZO6Dcvu022zWuzLaitQbDqLdwbjUnMtRna5J53DX9peEMzrso2eaWEd31etUOv8lMZVHpmNSaBSeZnL4+tLiu2zSYqkqoqT2OITnPPZGJAg7xpWqxxVOkjcUpgGSdof8HH1XTUVUpVWAvfNY02bz1pg+rSD2btOo7ZVB9bH4lu7RsAV7nEW0VjSbzV/GoPur/IkAlRRqJqent20r9Xj2M11BKux/p237mg4LbBf7ylTpcHQg8TcfX3k1hql5St1Nod7VKOxY5LoWYk2XUqCeVje3kZeKFO0z+VQ6rnEu8W/wBWqMn5H1KOaca044pmRn28kpd+6HKRSIqYqpgCeLwa1Fyn1B5gjmJH929PRlJ81BI+mo9DJdTOrwBhs5i12IIA0W4IueZ1j+0Y7c2oMNhq1cjMKVNntwvlF7X5DqZmVPtrqE27ij6Z30/z2gGtOBbXh/msisBtNaihlNwdQeo4g/FpmmP3/wATjh3FJUQOLMKWYkqeOZyfCvW1ieEumwcGUpqDyAHwLQCfq4sCO0paa6nnKrvAzd0wW97MBbqQbWtI3YvatS7tRiVdagFmZFDKxHE2uCDzI1AMAv2QdI0xrhMvncfGsi9m7/YKvUWnTreNzlVWR0uegLLa/leS2PwArBbllynMCpF+BGt+IgDSoQRIfGbuLiSVyjLwZiAQPQcz/hlgpbJUaEs3kbAe4HGOxYaAacrQBhsjY1LC0hSoIEUXPUkm12ZvxE2GvkBwAjszq8TYwDho2qRZmjeoYA1qrI3G4ZLeIqAepA/e0kKj9eFxfyHP6XmXbR3jz1GLWJJYa65bGwC66WAsD+8nYmJ9Q2t9iDmZbx0uMdtne92yaWGrJWDHNUVgEuCoUFQWSwvqWHPrINdpg/2jLeOuGRCD93QC54HXQctRf3im4WB+0bQw6HVVfvXH8lId4b+RKqP1S7jN4kHB99e5VOpZclY1rfsblsfZ/c0adPmiKp/qt4vreS9KN0Mc05mJScnyfuaJRUUkhYQgITyfRNxGtRI7qRu8Agt59i/acJVo/iZboelRfHT/ANSgehMwR8aQoA6aek+jatW3OfP++uBFHGV1A8BqGpTt+SoS1h/Sbr7SzwbXFSjsg5dSlqTOd1tsmljcO7Hwiqqt0yv/AA2+j/SaNvftxlqigCVUIrNY2LFibAnoLDTreYxTYk24f51lt25t1sS4ceFwMovwy3JC35kEnXzMnVRUrVZJb0Q7tqr04vWyy7J3oNGopXQeEMoJs4JANx+Y3+QJrA0JHS8wPYOxXq1R3zBEUgsxOii/H+Y6aAXufK80bdzedUrdwzmpTLBaVVxla/BVa/4SdAeXodOWdR6v6oLWl3PGFdCh8JPz/BfEaKo0aK0WV5Rl6OA07zRrUxARSzEBRqSSAAPMmNsJt+hUbKlVWbpqCeelxr7T0oya2keJWQi9SaRI1qSurK4DKwKspFwVIIII6EEj3lFfs6pUWJRA1PWwIDMg6HTUefpfrL0GnoM8nsrWztk00+6qj0AH7SWp0gI5q4RSbjwnqP7jgYiKLg2sD530gCGKwwYWMpW3dxqNRiwUhm45CRc+g0J9poAwd/vH2Gn1MWpU1XgLefP54wDOt0+y00sUmIrO4WkcyUiQSzj7rNp4QL3txJAvbnpV5zmnN4B1mnhaclpyXgHpaJu0Y7Z2kKFCpVOuRb26kkKo+SJmlbe+s5Ld7UDX0ytlQDmMgFv85ybi4c8jfHwiBlZsMZpNbZqTtG9UyG3W3gOJosXtnpsEYjQMCMytbkT4rgaXBPO0kquKCgs33VBY+ii5+gMjWVuubg/KJddisgprwyq707bQN3BzMtv4uRgjai4TMQeRBI81875ztbY4NQtRdgvIMAD6GxtfzGh6RNt5O9dnqDxOxcnUfeNwNOk8xu0rpZeJ/aafHpphUl+P7M5dO6Vzft/hHV1GQqbMeOfmCPynlLV2R0ClStWOui0VJ8yKj6/pp/Mid293TjarU7sqhCzMvEahVGoI1J+hmn7t7nDC0RTDltWYsVAJZjc3A6Cw9pVZ1y+xeS3w63rkyz4XE5hJCi0jMNh7SSoCVJYDi8J5PYBy8bVY7eIOkAhcaCbyh777ttXo3poWqJqoAuWH4kHW+hA6r5zTHoRI4YdJ6hNwakjzKKktMwLZW4uJquuZe6Fxq/3uP5Rw9yPSMWBGhFiCQR0INiPmfQtXBDjb3mS9pOwVoYgVEvlxGdmXktUEF7eRzhrestMPJcp8Ze5ByqUo7RC7P2lbwtr0PP0neN2qqjwm7cP38XqDaRAMaYhzc+8t3fJQ0VMceMp7Pojdzaxr4TD1SfFUpIW/rAyv/qVj7yWSrKH2eVGXZ9AMRrndLG9kd2db+epNuVxLHtHa60KL1X4IOBPFibIvuSB8zLSjuel8miT4x2yvdpW2bPRo38OU1GUfmuAmYeQuR63lPqbWIt4rZfunmut9P3jDbO01rMzM5LFixex1Y8SByHQdLDlGODwLO2rhgATa4HD1mpoj6NaqS3+TNXpXTdsuxv8Au5txcRh6b51L93TNUA6q5UFgRxGt5LB5huDxrUWVkbIy8Gvy6HqDzHOavu7tsYnDU6wFs4IYcg6sUcDyup9iJSZ2F9O+Se0y3wcz6hNNd0Tmae542FWeNXABJNgASTyAGpMrSyPdp7SWhReq/wB1FLG3E8gB6kge8zerv3iGJYVCn5UVVK+5bXh638o23n3xqYpHpr/DosNBYZm1zKzn1Cmw+sop2uVurAgjlNDh4cK47uXdmezMiWQ9Uvsjdd0d5ftdJiwtUpkK9uBuLqw5i9m05FenGcZ5h+6e3q1Al6Z++Rem33WAvYHodTqOs2DAbSWtRSqv3aiKwvxFxwPmDcHzBldnYvoz5L7X4LLCyfVjxf3LyPTUjfF41aaM7tlVRmY9AP36W6mcmrKL2rbXNPD0FBt3lYk+lNLj/U6n2EiUw5zUWS7ZOEHJDLePeGrjr0abCnTc5QpNr66d43UkAW4XI15zP2xNVGKspuCQfW+t/O95KjHoFLX8PQ2J8xIrG7SeoxJPG3qbAAZjxJsBrNV6cKkvTekZiErLG3Yt/uW7creRcPdKpAFUhmJIBVgMq6flsdel7jgZaN68W32PEBSATRqi54WynNqOeXNb21mP3/8AuXzbmEqLshALs3cUQw1JynIxAHE2U2tx08pT5tcfUjNdm2XOHKXCUPYzJHvHqHQedh88JG5b6j5EsGx9h1MS6hRZV+/UI0U20GnFrHQeWtpJVijFuTOUq+TSRqnZjssU8CrkeKuzVCeZQHJTBPSyk/qMuapIrY4VaVNEFlRFQDyUWGvPQfN5MU5R2y5zci0hHjFI7WnF0WcqIsonM9noE8ndoQD1xEmWLkThhAG7JEmWOWERdYA0qyldo+yDXww7sXenUDqvNhZlYDqdQbfyy71lkPj6Gae65uElJHmUVJOLPn6mLO6nTUG3C1xY6eqxpiASx6f5x/ebHtzdFMQDdcr8qigZulm/MPI/SV7Z3ZbUFQtXyMoPhVb2bze+tv5fmWX1kHDv5+CEseSn28E12d5jgqRa+mcLfjlzsVP1MX7SaROBUjgtekT6Faifuwk/s3Z/drac7ybJ+04SrRBCswBUtewZWV1vbW3hA06yBXNKxT/JLsjuDj+DEDPQYrjsG1Kq9NwAyMVYAhgCOhGhHDWICaNSWuxQ6Y/G1DkYNqbWDc+U07ssxV9mqD+GtXX5ZX/+cyCs3hPkP21my7m4H7PgqNPS+QVHI4F6njPxmC/pkHqNm4pMmYNai20WsVZH7yVf+pYr/wANX/8AaaKq8Y7f8WExC9cPXA9e6aU0PuRaT7xZkeI2vlAC+IgDjwHkOsjamKZjc2+BEb3hNW7JSXczcaox8DyhtNl6Hyt/tNY7Oto95gRb8FWqgHQEioB/5hmNzVOy9LYEn81eofYLTUfsZX57bp7/ACTcKKVm0XF6szftdou9PD1BqlNqiP5NUyFW9D3ZHraaDUlB7UmP2MAcO+Qt5AK9j6ZisqKXqaLWxbizO6DkrYxQRvhXuJ13n8S3ILc+pNh+00XJaRSOG2yV2LsOpi6opUhx1dibKlO4DOx5DW3Uk2m04zAhhYDTgB0HL6Sj9lOEP8ep1NOmD/SC51/Us0ulSlLm2crNeyLTFr4w38lA2p2X0q7ZgxpMTqygHN6qdCfPQ+sndm7tLQQIgso9yTzYnmTbj9BLT3U9FKQ3OTXHfYlaW9kdhcMRJOks6WhFkSeT6dIIsgnKrFVEA9tPYQgBPCJ7CAJMImyxwRE2WAM6lO8bVMNeSJScFYBHfZAJ13EeFJ4UgDNqMa4mgbaSTZI2qppAMO36w5THVCwIzhHF9L+AKbddVMrVL/iVB1yN9CJvm1cAtT7yhh0YBhrx0MreL3KoOLd0F53p+A/I/Y3EsIZiSimvBCnitttPyZVVpMxVF4uco9W0H+eU2zYdT+Gi/lVVHoqhQfgCQ2yOzanTqioXc5b5VYKbE87i3LThLjh9mBRpOeXcrJLj4OuPU646Z2FjXGMoU5tQQQR5HQj4kj3EY4zAFhIiJBhu08EKNZ6atmCFQGtlJBVWFxc249eUY1K1mRfzE/AF/wDaXLendDEfaCyU8ysq6hkGoGU3BIPIfMhxuNiWIbKilb+EuLnMLHVbgS7jkR9NPl3Kp0P1GtdiPwdEPVpqbgM6KbWvZmANuXObRsDB06NFaVIHKtyMxuxLG7MT1J6ACZ/sLcWv39NnNNVVgx8TMdDcAWW2pE1HBbPCgayJm3KbSi+xIxKnFNyQoy3EgNu7E75GVhcMCCPX/OPKWtaE9NASuJphZ3DxSVGQIct/DUYgKV8+d+otJ3ZvZ3TBzVWZ2IGYAlU04W/FbU8xNRfCA8oicB5SRLJskkt+DjGiCbYx2HgVpUwiKqqNQFFhrx9T5nWTlNYjSw1o8ppODe+7OyWjpFigSeosUUT4DlUnarOss7AgAqzqEIAQhCAEIQgBPLT2EA5KzgpFYQBArOWWLlZwVgDdliL048KzgpAI2phYkMHJQ05z3cAZrQiopxx3cMsAQyRN6cd5Jz3cAisThAwjI7Ok+1GcdxAIzDYK0kEpxVaEVFKAJLTnXdxYJOskAb91OhSi4Se5IAgtOKKkUyTpVgHIE7VZ0FnUA8tPYQgBCEIAQhCAEIQgBCEIAQhCAE8hCAcNPG4QhAOLQtPYQDy0LT2EA8tObT2EA8tPLT2EA8InSiEIARRRCEA9IgYQgHQE9hCAewhCAEIQgBCEIAQhCA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data:image/jpeg;base64,/9j/4AAQSkZJRgABAQAAAQABAAD/2wCEAAkGBhQSEBQUEhQVFRUUFBQUFBQUFRQUFRYUFxQVFBQVFRUXGyYeGBojHBQUHy8gIycpLCwsFx4xNTAqNSYrLCkBCQoKDgwOGg8PGiwkHiQsLCw0KiwsLCwsLywtKSwsLCwsLCwsLCwsLCwsLCksLCwsLCwsLCwsLCwsLCwsLCwsLP/AABEIAMIBAwMBIgACEQEDEQH/xAAcAAABBQEBAQAAAAAAAAAAAAAAAwQFBgcCAQj/xABDEAACAQIDBQcBBgUCAgsBAAABAgADEQQSIQUGMUFRBxMiYXGBkaEUMkJSgrEjYnLB8KLRM5IWJGNzdKOys8Lh8RX/xAAaAQEAAwEBAQAAAAAAAAAAAAAABAUGAwIB/8QAKhEAAgICAQMDAwUBAQAAAAAAAAECAwQREgUhMRNBURQyYSJxkaHBI7H/2gAMAwEAAhEDEQA/ANrhCEAIQhACEIQAhCEAIQhACEIQAhCEAITwxCnjqbMVV1LDioYEj1An3T8nxySHEIQnw+hCeEwvB82ewhCD6EIQgBCEIAQhCAEIQgBCEIAQhCAEIQgBCEIAQhPIB7CE8JgBmnsxw721hVqO9V1qpUZSuY5UKsR3eThbh69dbjXsLWzIraaqDoQRqORHH1kq/GlSk2/JDx8tXSlHWtMVlL3z3nqUK9OlTbuwaZqF8qknxFcq5rgWtr/UJa9pYzuqNSpa4p03cgc8qlrX9ph2NxrYthWrOzNqVsxCqDbwqOS6cPLWSenY3rT20mkR+p3+lXx2037o17dLa7YnD53tmDshYaBstvEPnlzBk5Ma3V222DqjKT3bMBUp3JBBIGYX4ML3vz1B8tkvOWbjOizx2fg64GSr6/PdeSL3i2vTw9BmqPkuCqm1znINsq8yOMyPYm3xTq4dyHQK6l2CksF41L6XOYXHvfiJaO09j9poX4Ci5A5ZjUUE/CiU7PLfp2HGVHJv7in6llavS19pueDxa1EV0YMrAFWGoIPOLEyp9mlQnBsDwWs4XyBCMR8sfmWLa2L7qhUqAXKU3cDqVUsB9Jn7anXa6/h6NBVbzqVn42UrtE2+q1aVLvBbxF6YbUt4Sge3K2YgH9rR12ZbZ72jUXvAwSpampa7BMq30JvlzGw95nlSoWYsxzMxJYnUkk3JPrFtlYpqWJw709D9ooobaXWpUCODbiCCZobenqOK477rvsz1Odyy+en37aNznLuACTwAvPeUqu+m9KUab0VGepUQgrewUMLXZutibDn5TO1VStkoxW2aO22NUHKT0PcJvnh6lVaYLAubIzLZXPRTfnyuBJ0GYNhMdUWvQaomZKbo7ZWAJyHMAvTUA+mk2/Ze0Ur0Vq0zdX1HI8bEEciDcEdZMzcT6drW9f6Q8DKlfF82t/j4HcJ5I2rvHh1qd21VA5IW1/xHQLm4A+V5AjFy8InynGPlknCF4T4eghCEAIQhACEIQAhCEAIQhAPCZS6vaIDVdadMNTRmUsXCs2U5SVFrWv7nylr2jjVo0nqObKilm9hy8+XvMHqvUOIqvTAp06jvUCXvkzHMRe2oueHtLPp+NG5yc1tFX1G+VUUoSSZvmDxQqU1ddVZQw9CLiVTtM282GwyqhKmvU7vMDYhcpZrHkTYD3Mht099Xp9zQqhSnhpK6DKV4KpYEkEdecddtGDL7NDqCTRrpUNheykPTYm3ADONfKc/p5Y18VYu2zpC+OTQ+D7+DPaWEp/eygltSf/2WvcXa70sTTpA/w6hKlDwBsSGUfhNxbTjeVDZtbNRQ/wAtj6glT+0nN1qZfGUMhFw4e99MqeJ7dTYNNPkQrnRJte2zN0SsjkJJvybBtKh3lGonN6br7shUfvMB2SCKCK4KsgKsCLEMrMrAjqCCJutXFzHt5ahG1MVY+FhRqqAQRc01WodOedGvKHpFvC1x+UX/AFWrnTy+GNgCTZQSx0UAXJbkAOZvN0pVrKL8bC/x/nxME3WxWSsh4mnim0GpOWsDYD3+s2GntC44W9Z76vb6jh+xy6VTw5/vogO07CFhSrgiy3pMOfjIZCOo8LD3EonTzvb2yX/9Yl63tpVq1HIgUgOjkcCct9ATpzlJGxMSX/4fhtZRmUHMSpYnlYhV56WPWdun5sa6lCT9/wCjln4UrLXOK9v7NN3Aw5pYMFiD3rGqAOSsqgA+fhMmNsqauHq00tmem6rfQXYWFzK3u+atOiiOR4VAAA6cBfnH+Ix7qLra41F/IgylsscrXYvn/S4rqUaVX+DKKtUKbMbEtlH9WoA08wZKbs4E1sbhwtrU6qV3vyp0ze9vNsq/q8jIjaWAq56d6b+GtnYhdAAH1uL31YSxbhh0xVSoUfKaK0gbEa973jcR0VR7zRZWapUS4tfBn8XCaui2n7v+DXRUExneOtmxmIP/AGrj/lOUftNQpY7rpMq33xC08TiGpqLCz2udXZVZtfNn5Sv6PJRsk38E7q8HOEUvkYYmpZGPRWPwCZo3Y85bZuY/ir1iPIXC6e4JmV7YxAWmUFy1Q92n9RIFyeXETct29lU8HhqeGpkstIEZm4sxYszHpcsTbloOUkdZuTSgv3OPR6XFObOtubzUcMLVG8RFwi6uR1twA8zaYptDa7lRTysGY2uVYhSdGdgLnqbC56aye3pxOfG126VCg9EGS30PzITF1wqEngJKw8FVVct92iFl5nrXKLjtRfY3XZldXpIyPnUotn/MLWzHzNvm8dzPux7aTVcPXGpRKwynzZAzAfQ/qlq3h28MKikjMzkhFvlBta5J5AXEzdlLVrhHv3NIr1Gn1Z9lol4Sq7tb6/aarUXQLUCllytmVlBAa2mh1HMy0zxbVKqXGa0z3VdC6POD2j2EITmdQhCEAIQhAGe2NpLh6FSs/wB2mpYgcTyAF+psPeUrZ/aNUYhqi08l9VXPnA/MCTZrenxLRvhVRcDX71c6GmylL5cxYZVAblqRry4zCdn4WuCVLC2vi5/HzLfp+NC2EuUd/kp+o3Tra4T1r2Nh7Tarf/yqrJ+E0nbzTvUv+4PtMh2RtHvLjoL/ALf7y+7F21VxaVsFiHDLWw9RFYqoKtkOvhGo5/pEyykrYPGvRr2DU2am7C5S9tCDa9joRcSXhueLY6p/ucMlQzKvVh8FmNS2o5a/Gs2WriQ6i/B1GYG48LgZgfYmYk+IIe38pYebBrW9NVmtHHCqgYHRgG/5hf8AvPPWXvi1+f8AD50eLXJfszD9gZqb1KD3vSYrlP4SrkMJPbl1mStSy3Jp1aqnTQDM66n0eXnEbpYeo+dqYLWtmuwNuhsRcet4/wAJsFEtlFrcOkhvqD9Lgl7NfyTngJ2ubfw/4HSVs411kdjN2aVY3empPC+t7cxcctBxk7Rwdo6WhKxNruixaT7MrmF3ZRNVUD0ElaWDkmKEUWlPh9I37FPBs8dJL91DuoBGDBeU5fAyV7uHdQCBfZKnkIDABeAk4aUTNCAQdakbSj7w7nPVLlGIzkEi1+DBrA3BA085p74aN3wnlOldkq3uL0eJ1xn2kjKae5dapiKL1FUJScVCM1y7BlYC1tBoLmafh8WeLaHiZ4+FtGeKJA0nq6+d0uU2eaqo1R4w8Gebz1VTGVgt7GsQNb+NjdvbMWlc3lxIWiNfvMPgAn/aTO3tnVBWDkXQVGqM3Pg+W44nVh8SuHZpxeOWmgzKGpozDVVW4zlm4DQn6CaT6uP0/wCl/CKCOI/qNyXyzW9wcO2zdkO9ZCtQs9cobX8WRKQNuBKhNOV5V94d4cRimUsUGTNZVGX71r+I3vwHHpLfvzjD9ktyqVUBtwAAZ7fKiZ89SyknkCficel0xnB3S878/B86pdOM1UvGvHyS/ZjXyY8tXHjqIadIg+FTfMwItqWCgA8rW/FpsonzvsLaxfG4ZU4nEUQLf94t/pebVtPfShRYqc7ZTZiighT6kjWQuoU8rv8Ant7ROwr/AE6v+ul37E/CNtnY9K1NalNgyNwI+otyI4WMcyoaaemW6aa2ghCEAJxUqBQSTYDXXpzJ8p3K7v8AU3bZ9futWChyObIjBqgH6VPxPUI8pJHmbcYtogO0PeWjVwTLQfOy1KbEKG1VSczA2sQNDpf3mZYPbIZgOunuYts7eUcAfO3WwOv7/Mr+1KXcVFckAP8AxE5WGY+HXmLTUUxWJHUHtbMxPllzasjp+xe9g1SuLoEce8UezeA/Rj8Rh2i7qVnxjVqK94tRaZYKQGDqoQ6EjNcKDpEsPtHLUpVFta+cEa6qVYa+gb4mq96p1HPUenIyL1WbjZCyPwTOlQ/5yhIzLAbuVqpps6PTspBDCzHMAGBB1HCaBszCMqgHgAAPQCwkhTpCPKVGU12RO6W5FvTRClaic0KEeJQntOnHCpOB2OEpRvtjatPC0TVqXsCAAPvMx4KvmbH0AJ5SQVYw3h3fp4ygaVQkDMrhltcMvA68RYkEdCYBneM7V6xb+ElNRyFnqN7m4HwI52N2rVGq06damh7x1S6BkYFmCg5SSG1PDTSWjB7kU6QspU+ZS395Xdu7MAUVaChnQipTKgN4k8Slb8RoDANIAjDa+3KOGTNVcL0HFm8lXif2mcf9M9oVBlGYHqlAKflgbTjB7o18Q+fEM2vG7FnPkzm9vQfSARm9fabi6tamcKGp06VRXYL4swF9Kp/Ff8g09ZqG6m9VPG0gy2WoAM9O+ov+JfzJ0PsZG4fdKmiZQoHppKttPdmrhqvfYYlSDeyaEHiSvrzXh6wDViki9rbw4fDWFeqEJF1WxZiOoVdbecp+z+1FlXLXpZmHNDkJ9UYae3wJA47DnamLev4qaWSmqXBayA3JPD7zNwgF7p7/AOCY270jzanUA+csm6NVaihkZWU6hlIZT6ETMa/Z3Zbq7g/P0Ik52bbJxNF6/eAikQuUm4D1Lm7qp10XQnnca6QC4VKMaVcLeSbLEXpwCEq7PXoIgMCg/CPYASYrU5H4un0n0FZ35x4XDog5vnb+lFP92B9pne2McEw12IDOFFr662LWHlwl33q2Q9VSATexAtrobZhbzt7TN9v03esECVCUUDKEckE6ngPSXuFkxjjuCemU2VjSnkKTXbyPdwqhp4lMVkzrRZsoJyhqpQgAGxOgfNw6a6x7tXb7rcFTmYk21PPnp9YpsnBNRoU6bqVc5qjKeILkBQR1yJT084VsSpOvKWWPT+hWJ6k/cq8q3lc4OO4x/wDTWOy/DFdnU2Zrmqz1bA3y3IUJ6jJr5lpbZU+zWrfAL07ytb07w/3JlsmWyE1bJN77s09DTqjpa7BCEJwOx4xkTvCM2FrqOdGqP9Bkm7RtWUG4PA6H0Oh+hnqL1JM8zXKLRglDCUlIYKt+N7RtvdTD0UfQZGsfRufyPrORgqnf1KLHL3NRqbEg3urFRYc7gAyy7EwYSrRu+ZSwuDa4Vrpy5i/AzXznGdLcV7GRSdWRFyl32Vjdan36hFJ8DgnLY+Eg6e+Yi81TZOHYAXvwH7SRp4NU0AAjqiky1+RK7XL2NTVTGvevcUw6cI+prEaQjqnI53FUEVUThIpaANcbtijQH8arTTyZgD/y8TK5tHtPw6XFJXqn07tPlxf4WVDbW4VSnjHCMFo1CXpHiwBN2pknjlJ0vfw5ed5NbL7PqQsXu5/m4fHCARmO3uxeOJp0xlQ6FadwLfz1Drb0sD0lx3d2Y1OiiNrlUD4/tyj3A7HSmAFUC3SSVNOgMASp4JekXSiBynV57APMsSrYYNxEWheAQOO3VoVDd6an1H95F7UZcDRLUUVclioAAXRgTcDlx+ZcGkdtHZ4qKQRxgHOwN7KOLFkbLU50mNmHXL+ceYv52kwVmUbZ3Memc1DkbhddDyyty/zWcbP7QcVhjkrDvAOVW4f9NQf3zQDV7RNhIfdre+ljQwprUVktnVl0F+A7weEnQ6aHQ6SaaANqqxpVpx84jaqIBG1aIjd8Mp42Nusd4jhIPaGPZNRy1gFM3pxyiviCvCn4R+hcg+qk+8YYTZVJaQNQlnZQeJsCdbCxFgOut4zxtJ6lZaOgNWqzPdlUFEtxZjYAhSfcRHadCtfwHML3OpH0mvra4pJb0kZO6Dcvu022zWuzLaitQbDqLdwbjUnMtRna5J53DX9peEMzrso2eaWEd31etUOv8lMZVHpmNSaBSeZnL4+tLiu2zSYqkqoqT2OITnPPZGJAg7xpWqxxVOkjcUpgGSdof8HH1XTUVUpVWAvfNY02bz1pg+rSD2btOo7ZVB9bH4lu7RsAV7nEW0VjSbzV/GoPur/IkAlRRqJqent20r9Xj2M11BKux/p237mg4LbBf7ylTpcHQg8TcfX3k1hql5St1Nod7VKOxY5LoWYk2XUqCeVje3kZeKFO0z+VQ6rnEu8W/wBWqMn5H1KOaca044pmRn28kpd+6HKRSIqYqpgCeLwa1Fyn1B5gjmJH929PRlJ81BI+mo9DJdTOrwBhs5i12IIA0W4IueZ1j+0Y7c2oMNhq1cjMKVNntwvlF7X5DqZmVPtrqE27ij6Z30/z2gGtOBbXh/msisBtNaihlNwdQeo4g/FpmmP3/wATjh3FJUQOLMKWYkqeOZyfCvW1ieEumwcGUpqDyAHwLQCfq4sCO0paa6nnKrvAzd0wW97MBbqQbWtI3YvatS7tRiVdagFmZFDKxHE2uCDzI1AMAv2QdI0xrhMvncfGsi9m7/YKvUWnTreNzlVWR0uegLLa/leS2PwArBbllynMCpF+BGt+IgDSoQRIfGbuLiSVyjLwZiAQPQcz/hlgpbJUaEs3kbAe4HGOxYaAacrQBhsjY1LC0hSoIEUXPUkm12ZvxE2GvkBwAjszq8TYwDho2qRZmjeoYA1qrI3G4ZLeIqAepA/e0kKj9eFxfyHP6XmXbR3jz1GLWJJYa65bGwC66WAsD+8nYmJ9Q2t9iDmZbx0uMdtne92yaWGrJWDHNUVgEuCoUFQWSwvqWHPrINdpg/2jLeOuGRCD93QC54HXQctRf3im4WB+0bQw6HVVfvXH8lId4b+RKqP1S7jN4kHB99e5VOpZclY1rfsblsfZ/c0adPmiKp/qt4vreS9KN0Mc05mJScnyfuaJRUUkhYQgITyfRNxGtRI7qRu8Agt59i/acJVo/iZboelRfHT/ANSgehMwR8aQoA6aek+jatW3OfP++uBFHGV1A8BqGpTt+SoS1h/Sbr7SzwbXFSjsg5dSlqTOd1tsmljcO7Hwiqqt0yv/AA2+j/SaNvftxlqigCVUIrNY2LFibAnoLDTreYxTYk24f51lt25t1sS4ceFwMovwy3JC35kEnXzMnVRUrVZJb0Q7tqr04vWyy7J3oNGopXQeEMoJs4JANx+Y3+QJrA0JHS8wPYOxXq1R3zBEUgsxOii/H+Y6aAXufK80bdzedUrdwzmpTLBaVVxla/BVa/4SdAeXodOWdR6v6oLWl3PGFdCh8JPz/BfEaKo0aK0WV5Rl6OA07zRrUxARSzEBRqSSAAPMmNsJt+hUbKlVWbpqCeelxr7T0oya2keJWQi9SaRI1qSurK4DKwKspFwVIIII6EEj3lFfs6pUWJRA1PWwIDMg6HTUefpfrL0GnoM8nsrWztk00+6qj0AH7SWp0gI5q4RSbjwnqP7jgYiKLg2sD530gCGKwwYWMpW3dxqNRiwUhm45CRc+g0J9poAwd/vH2Gn1MWpU1XgLefP54wDOt0+y00sUmIrO4WkcyUiQSzj7rNp4QL3txJAvbnpV5zmnN4B1mnhaclpyXgHpaJu0Y7Z2kKFCpVOuRb26kkKo+SJmlbe+s5Ld7UDX0ytlQDmMgFv85ybi4c8jfHwiBlZsMZpNbZqTtG9UyG3W3gOJosXtnpsEYjQMCMytbkT4rgaXBPO0kquKCgs33VBY+ii5+gMjWVuubg/KJddisgprwyq707bQN3BzMtv4uRgjai4TMQeRBI81875ztbY4NQtRdgvIMAD6GxtfzGh6RNt5O9dnqDxOxcnUfeNwNOk8xu0rpZeJ/aafHpphUl+P7M5dO6Vzft/hHV1GQqbMeOfmCPynlLV2R0ClStWOui0VJ8yKj6/pp/Mid293TjarU7sqhCzMvEahVGoI1J+hmn7t7nDC0RTDltWYsVAJZjc3A6Cw9pVZ1y+xeS3w63rkyz4XE5hJCi0jMNh7SSoCVJYDi8J5PYBy8bVY7eIOkAhcaCbyh777ttXo3poWqJqoAuWH4kHW+hA6r5zTHoRI4YdJ6hNwakjzKKktMwLZW4uJquuZe6Fxq/3uP5Rw9yPSMWBGhFiCQR0INiPmfQtXBDjb3mS9pOwVoYgVEvlxGdmXktUEF7eRzhrestMPJcp8Ze5ByqUo7RC7P2lbwtr0PP0neN2qqjwm7cP38XqDaRAMaYhzc+8t3fJQ0VMceMp7Pojdzaxr4TD1SfFUpIW/rAyv/qVj7yWSrKH2eVGXZ9AMRrndLG9kd2db+epNuVxLHtHa60KL1X4IOBPFibIvuSB8zLSjuel8miT4x2yvdpW2bPRo38OU1GUfmuAmYeQuR63lPqbWIt4rZfunmut9P3jDbO01rMzM5LFixex1Y8SByHQdLDlGODwLO2rhgATa4HD1mpoj6NaqS3+TNXpXTdsuxv8Au5txcRh6b51L93TNUA6q5UFgRxGt5LB5huDxrUWVkbIy8Gvy6HqDzHOavu7tsYnDU6wFs4IYcg6sUcDyup9iJSZ2F9O+Se0y3wcz6hNNd0Tmae542FWeNXABJNgASTyAGpMrSyPdp7SWhReq/wB1FLG3E8gB6kge8zerv3iGJYVCn5UVVK+5bXh638o23n3xqYpHpr/DosNBYZm1zKzn1Cmw+sop2uVurAgjlNDh4cK47uXdmezMiWQ9Uvsjdd0d5ftdJiwtUpkK9uBuLqw5i9m05FenGcZ5h+6e3q1Al6Z++Rem33WAvYHodTqOs2DAbSWtRSqv3aiKwvxFxwPmDcHzBldnYvoz5L7X4LLCyfVjxf3LyPTUjfF41aaM7tlVRmY9AP36W6mcmrKL2rbXNPD0FBt3lYk+lNLj/U6n2EiUw5zUWS7ZOEHJDLePeGrjr0abCnTc5QpNr66d43UkAW4XI15zP2xNVGKspuCQfW+t/O95KjHoFLX8PQ2J8xIrG7SeoxJPG3qbAAZjxJsBrNV6cKkvTekZiErLG3Yt/uW7creRcPdKpAFUhmJIBVgMq6flsdel7jgZaN68W32PEBSATRqi54WynNqOeXNb21mP3/8AuXzbmEqLshALs3cUQw1JynIxAHE2U2tx08pT5tcfUjNdm2XOHKXCUPYzJHvHqHQedh88JG5b6j5EsGx9h1MS6hRZV+/UI0U20GnFrHQeWtpJVijFuTOUq+TSRqnZjssU8CrkeKuzVCeZQHJTBPSyk/qMuapIrY4VaVNEFlRFQDyUWGvPQfN5MU5R2y5zci0hHjFI7WnF0WcqIsonM9noE8ndoQD1xEmWLkThhAG7JEmWOWERdYA0qyldo+yDXww7sXenUDqvNhZlYDqdQbfyy71lkPj6Gae65uElJHmUVJOLPn6mLO6nTUG3C1xY6eqxpiASx6f5x/ebHtzdFMQDdcr8qigZulm/MPI/SV7Z3ZbUFQtXyMoPhVb2bze+tv5fmWX1kHDv5+CEseSn28E12d5jgqRa+mcLfjlzsVP1MX7SaROBUjgtekT6Faifuwk/s3Z/drac7ybJ+04SrRBCswBUtewZWV1vbW3hA06yBXNKxT/JLsjuDj+DEDPQYrjsG1Kq9NwAyMVYAhgCOhGhHDWICaNSWuxQ6Y/G1DkYNqbWDc+U07ssxV9mqD+GtXX5ZX/+cyCs3hPkP21my7m4H7PgqNPS+QVHI4F6njPxmC/pkHqNm4pMmYNai20WsVZH7yVf+pYr/wANX/8AaaKq8Y7f8WExC9cPXA9e6aU0PuRaT7xZkeI2vlAC+IgDjwHkOsjamKZjc2+BEb3hNW7JSXczcaox8DyhtNl6Hyt/tNY7Oto95gRb8FWqgHQEioB/5hmNzVOy9LYEn81eofYLTUfsZX57bp7/ACTcKKVm0XF6szftdou9PD1BqlNqiP5NUyFW9D3ZHraaDUlB7UmP2MAcO+Qt5AK9j6ZisqKXqaLWxbizO6DkrYxQRvhXuJ13n8S3ILc+pNh+00XJaRSOG2yV2LsOpi6opUhx1dibKlO4DOx5DW3Uk2m04zAhhYDTgB0HL6Sj9lOEP8ep1NOmD/SC51/Us0ulSlLm2crNeyLTFr4w38lA2p2X0q7ZgxpMTqygHN6qdCfPQ+sndm7tLQQIgso9yTzYnmTbj9BLT3U9FKQ3OTXHfYlaW9kdhcMRJOks6WhFkSeT6dIIsgnKrFVEA9tPYQgBPCJ7CAJMImyxwRE2WAM6lO8bVMNeSJScFYBHfZAJ13EeFJ4UgDNqMa4mgbaSTZI2qppAMO36w5THVCwIzhHF9L+AKbddVMrVL/iVB1yN9CJvm1cAtT7yhh0YBhrx0MreL3KoOLd0F53p+A/I/Y3EsIZiSimvBCnitttPyZVVpMxVF4uco9W0H+eU2zYdT+Gi/lVVHoqhQfgCQ2yOzanTqioXc5b5VYKbE87i3LThLjh9mBRpOeXcrJLj4OuPU646Z2FjXGMoU5tQQQR5HQj4kj3EY4zAFhIiJBhu08EKNZ6atmCFQGtlJBVWFxc249eUY1K1mRfzE/AF/wDaXLendDEfaCyU8ysq6hkGoGU3BIPIfMhxuNiWIbKilb+EuLnMLHVbgS7jkR9NPl3Kp0P1GtdiPwdEPVpqbgM6KbWvZmANuXObRsDB06NFaVIHKtyMxuxLG7MT1J6ACZ/sLcWv39NnNNVVgx8TMdDcAWW2pE1HBbPCgayJm3KbSi+xIxKnFNyQoy3EgNu7E75GVhcMCCPX/OPKWtaE9NASuJphZ3DxSVGQIct/DUYgKV8+d+otJ3ZvZ3TBzVWZ2IGYAlU04W/FbU8xNRfCA8oicB5SRLJskkt+DjGiCbYx2HgVpUwiKqqNQFFhrx9T5nWTlNYjSw1o8ppODe+7OyWjpFigSeosUUT4DlUnarOss7AgAqzqEIAQhCAEIQgBPLT2EA5KzgpFYQBArOWWLlZwVgDdliL048KzgpAI2phYkMHJQ05z3cAZrQiopxx3cMsAQyRN6cd5Jz3cAisThAwjI7Ok+1GcdxAIzDYK0kEpxVaEVFKAJLTnXdxYJOskAb91OhSi4Se5IAgtOKKkUyTpVgHIE7VZ0FnUA8tPYQgBCEIAQhCAEIQgBCEIAQhCAE8hCAcNPG4QhAOLQtPYQDy0LT2EA8tObT2EA8tPLT2EA8InSiEIARRRCEA9IgYQgHQE9hCAewhCAEIQgBCEIAQhCAf/2Q=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data:image/jpeg;base64,/9j/4AAQSkZJRgABAQAAAQABAAD/2wCEAAkGBhQSEBQUEhQVFRUUFBQUFBQUFRQUFRYUFxQVFBQVFRUXGyYeGBojHBQUHy8gIycpLCwsFx4xNTAqNSYrLCkBCQoKDgwOGg8PGiwkHiQsLCw0KiwsLCwsLywtKSwsLCwsLCwsLCwsLCwsLCksLCwsLCwsLCwsLCwsLCwsLCwsLP/AABEIAMIBAwMBIgACEQEDEQH/xAAcAAABBQEBAQAAAAAAAAAAAAAAAwQFBgcCAQj/xABDEAACAQIDBQcBBgUCAgsBAAABAgADEQQSIQUGMUFRBxMiYXGBkaEUMkJSgrEjYnLB8KLRM5IWJGNzdKOys8Lh8RX/xAAaAQEAAwEBAQAAAAAAAAAAAAAABAUGAwIB/8QAKhEAAgICAQMDAwUBAQAAAAAAAAECAwQREgUhMRNBURQyYSJxkaHBI7H/2gAMAwEAAhEDEQA/ANrhCEAIQhACEIQAhCEAIQhACEIQAhCEAITwxCnjqbMVV1LDioYEj1An3T8nxySHEIQnw+hCeEwvB82ewhCD6EIQgBCEIAQhCAEIQgBCEIAQhCAEIQgBCEIAQhPIB7CE8JgBmnsxw721hVqO9V1qpUZSuY5UKsR3eThbh69dbjXsLWzIraaqDoQRqORHH1kq/GlSk2/JDx8tXSlHWtMVlL3z3nqUK9OlTbuwaZqF8qknxFcq5rgWtr/UJa9pYzuqNSpa4p03cgc8qlrX9ph2NxrYthWrOzNqVsxCqDbwqOS6cPLWSenY3rT20mkR+p3+lXx2037o17dLa7YnD53tmDshYaBstvEPnlzBk5Ma3V222DqjKT3bMBUp3JBBIGYX4ML3vz1B8tkvOWbjOizx2fg64GSr6/PdeSL3i2vTw9BmqPkuCqm1znINsq8yOMyPYm3xTq4dyHQK6l2CksF41L6XOYXHvfiJaO09j9poX4Ci5A5ZjUUE/CiU7PLfp2HGVHJv7in6llavS19pueDxa1EV0YMrAFWGoIPOLEyp9mlQnBsDwWs4XyBCMR8sfmWLa2L7qhUqAXKU3cDqVUsB9Jn7anXa6/h6NBVbzqVn42UrtE2+q1aVLvBbxF6YbUt4Sge3K2YgH9rR12ZbZ72jUXvAwSpampa7BMq30JvlzGw95nlSoWYsxzMxJYnUkk3JPrFtlYpqWJw709D9ooobaXWpUCODbiCCZobenqOK477rvsz1Odyy+en37aNznLuACTwAvPeUqu+m9KUab0VGepUQgrewUMLXZutibDn5TO1VStkoxW2aO22NUHKT0PcJvnh6lVaYLAubIzLZXPRTfnyuBJ0GYNhMdUWvQaomZKbo7ZWAJyHMAvTUA+mk2/Ze0Ur0Vq0zdX1HI8bEEciDcEdZMzcT6drW9f6Q8DKlfF82t/j4HcJ5I2rvHh1qd21VA5IW1/xHQLm4A+V5AjFy8InynGPlknCF4T4eghCEAIQhACEIQAhCEAIQhAPCZS6vaIDVdadMNTRmUsXCs2U5SVFrWv7nylr2jjVo0nqObKilm9hy8+XvMHqvUOIqvTAp06jvUCXvkzHMRe2oueHtLPp+NG5yc1tFX1G+VUUoSSZvmDxQqU1ddVZQw9CLiVTtM282GwyqhKmvU7vMDYhcpZrHkTYD3Mht099Xp9zQqhSnhpK6DKV4KpYEkEdecddtGDL7NDqCTRrpUNheykPTYm3ADONfKc/p5Y18VYu2zpC+OTQ+D7+DPaWEp/eygltSf/2WvcXa70sTTpA/w6hKlDwBsSGUfhNxbTjeVDZtbNRQ/wAtj6glT+0nN1qZfGUMhFw4e99MqeJ7dTYNNPkQrnRJte2zN0SsjkJJvybBtKh3lGonN6br7shUfvMB2SCKCK4KsgKsCLEMrMrAjqCCJutXFzHt5ahG1MVY+FhRqqAQRc01WodOedGvKHpFvC1x+UX/AFWrnTy+GNgCTZQSx0UAXJbkAOZvN0pVrKL8bC/x/nxME3WxWSsh4mnim0GpOWsDYD3+s2GntC44W9Z76vb6jh+xy6VTw5/vogO07CFhSrgiy3pMOfjIZCOo8LD3EonTzvb2yX/9Yl63tpVq1HIgUgOjkcCct9ATpzlJGxMSX/4fhtZRmUHMSpYnlYhV56WPWdun5sa6lCT9/wCjln4UrLXOK9v7NN3Aw5pYMFiD3rGqAOSsqgA+fhMmNsqauHq00tmem6rfQXYWFzK3u+atOiiOR4VAAA6cBfnH+Ix7qLra41F/IgylsscrXYvn/S4rqUaVX+DKKtUKbMbEtlH9WoA08wZKbs4E1sbhwtrU6qV3vyp0ze9vNsq/q8jIjaWAq56d6b+GtnYhdAAH1uL31YSxbhh0xVSoUfKaK0gbEa973jcR0VR7zRZWapUS4tfBn8XCaui2n7v+DXRUExneOtmxmIP/AGrj/lOUftNQpY7rpMq33xC08TiGpqLCz2udXZVZtfNn5Sv6PJRsk38E7q8HOEUvkYYmpZGPRWPwCZo3Y85bZuY/ir1iPIXC6e4JmV7YxAWmUFy1Q92n9RIFyeXETct29lU8HhqeGpkstIEZm4sxYszHpcsTbloOUkdZuTSgv3OPR6XFObOtubzUcMLVG8RFwi6uR1twA8zaYptDa7lRTysGY2uVYhSdGdgLnqbC56aye3pxOfG126VCg9EGS30PzITF1wqEngJKw8FVVct92iFl5nrXKLjtRfY3XZldXpIyPnUotn/MLWzHzNvm8dzPux7aTVcPXGpRKwynzZAzAfQ/qlq3h28MKikjMzkhFvlBta5J5AXEzdlLVrhHv3NIr1Gn1Z9lol4Sq7tb6/aarUXQLUCllytmVlBAa2mh1HMy0zxbVKqXGa0z3VdC6POD2j2EITmdQhCEAIQhAGe2NpLh6FSs/wB2mpYgcTyAF+psPeUrZ/aNUYhqi08l9VXPnA/MCTZrenxLRvhVRcDX71c6GmylL5cxYZVAblqRry4zCdn4WuCVLC2vi5/HzLfp+NC2EuUd/kp+o3Tra4T1r2Nh7Tarf/yqrJ+E0nbzTvUv+4PtMh2RtHvLjoL/ALf7y+7F21VxaVsFiHDLWw9RFYqoKtkOvhGo5/pEyykrYPGvRr2DU2am7C5S9tCDa9joRcSXhueLY6p/ucMlQzKvVh8FmNS2o5a/Gs2WriQ6i/B1GYG48LgZgfYmYk+IIe38pYebBrW9NVmtHHCqgYHRgG/5hf8AvPPWXvi1+f8AD50eLXJfszD9gZqb1KD3vSYrlP4SrkMJPbl1mStSy3Jp1aqnTQDM66n0eXnEbpYeo+dqYLWtmuwNuhsRcet4/wAJsFEtlFrcOkhvqD9Lgl7NfyTngJ2ubfw/4HSVs411kdjN2aVY3empPC+t7cxcctBxk7Rwdo6WhKxNruixaT7MrmF3ZRNVUD0ElaWDkmKEUWlPh9I37FPBs8dJL91DuoBGDBeU5fAyV7uHdQCBfZKnkIDABeAk4aUTNCAQdakbSj7w7nPVLlGIzkEi1+DBrA3BA085p74aN3wnlOldkq3uL0eJ1xn2kjKae5dapiKL1FUJScVCM1y7BlYC1tBoLmafh8WeLaHiZ4+FtGeKJA0nq6+d0uU2eaqo1R4w8Gebz1VTGVgt7GsQNb+NjdvbMWlc3lxIWiNfvMPgAn/aTO3tnVBWDkXQVGqM3Pg+W44nVh8SuHZpxeOWmgzKGpozDVVW4zlm4DQn6CaT6uP0/wCl/CKCOI/qNyXyzW9wcO2zdkO9ZCtQs9cobX8WRKQNuBKhNOV5V94d4cRimUsUGTNZVGX71r+I3vwHHpLfvzjD9ktyqVUBtwAAZ7fKiZ89SyknkCficel0xnB3S878/B86pdOM1UvGvHyS/ZjXyY8tXHjqIadIg+FTfMwItqWCgA8rW/FpsonzvsLaxfG4ZU4nEUQLf94t/pebVtPfShRYqc7ZTZiighT6kjWQuoU8rv8Ant7ROwr/AE6v+ul37E/CNtnY9K1NalNgyNwI+otyI4WMcyoaaemW6aa2ghCEAJxUqBQSTYDXXpzJ8p3K7v8AU3bZ9futWChyObIjBqgH6VPxPUI8pJHmbcYtogO0PeWjVwTLQfOy1KbEKG1VSczA2sQNDpf3mZYPbIZgOunuYts7eUcAfO3WwOv7/Mr+1KXcVFckAP8AxE5WGY+HXmLTUUxWJHUHtbMxPllzasjp+xe9g1SuLoEce8UezeA/Rj8Rh2i7qVnxjVqK94tRaZYKQGDqoQ6EjNcKDpEsPtHLUpVFta+cEa6qVYa+gb4mq96p1HPUenIyL1WbjZCyPwTOlQ/5yhIzLAbuVqpps6PTspBDCzHMAGBB1HCaBszCMqgHgAAPQCwkhTpCPKVGU12RO6W5FvTRClaic0KEeJQntOnHCpOB2OEpRvtjatPC0TVqXsCAAPvMx4KvmbH0AJ5SQVYw3h3fp4ygaVQkDMrhltcMvA68RYkEdCYBneM7V6xb+ElNRyFnqN7m4HwI52N2rVGq06damh7x1S6BkYFmCg5SSG1PDTSWjB7kU6QspU+ZS395Xdu7MAUVaChnQipTKgN4k8Slb8RoDANIAjDa+3KOGTNVcL0HFm8lXif2mcf9M9oVBlGYHqlAKflgbTjB7o18Q+fEM2vG7FnPkzm9vQfSARm9fabi6tamcKGp06VRXYL4swF9Kp/Ff8g09ZqG6m9VPG0gy2WoAM9O+ov+JfzJ0PsZG4fdKmiZQoHppKttPdmrhqvfYYlSDeyaEHiSvrzXh6wDViki9rbw4fDWFeqEJF1WxZiOoVdbecp+z+1FlXLXpZmHNDkJ9UYae3wJA47DnamLev4qaWSmqXBayA3JPD7zNwgF7p7/AOCY270jzanUA+csm6NVaihkZWU6hlIZT6ETMa/Z3Zbq7g/P0Ik52bbJxNF6/eAikQuUm4D1Lm7qp10XQnnca6QC4VKMaVcLeSbLEXpwCEq7PXoIgMCg/CPYASYrU5H4un0n0FZ35x4XDog5vnb+lFP92B9pne2McEw12IDOFFr662LWHlwl33q2Q9VSATexAtrobZhbzt7TN9v03esECVCUUDKEckE6ngPSXuFkxjjuCemU2VjSnkKTXbyPdwqhp4lMVkzrRZsoJyhqpQgAGxOgfNw6a6x7tXb7rcFTmYk21PPnp9YpsnBNRoU6bqVc5qjKeILkBQR1yJT084VsSpOvKWWPT+hWJ6k/cq8q3lc4OO4x/wDTWOy/DFdnU2Zrmqz1bA3y3IUJ6jJr5lpbZU+zWrfAL07ytb07w/3JlsmWyE1bJN77s09DTqjpa7BCEJwOx4xkTvCM2FrqOdGqP9Bkm7RtWUG4PA6H0Oh+hnqL1JM8zXKLRglDCUlIYKt+N7RtvdTD0UfQZGsfRufyPrORgqnf1KLHL3NRqbEg3urFRYc7gAyy7EwYSrRu+ZSwuDa4Vrpy5i/AzXznGdLcV7GRSdWRFyl32Vjdan36hFJ8DgnLY+Eg6e+Yi81TZOHYAXvwH7SRp4NU0AAjqiky1+RK7XL2NTVTGvevcUw6cI+prEaQjqnI53FUEVUThIpaANcbtijQH8arTTyZgD/y8TK5tHtPw6XFJXqn07tPlxf4WVDbW4VSnjHCMFo1CXpHiwBN2pknjlJ0vfw5ed5NbL7PqQsXu5/m4fHCARmO3uxeOJp0xlQ6FadwLfz1Drb0sD0lx3d2Y1OiiNrlUD4/tyj3A7HSmAFUC3SSVNOgMASp4JekXSiBynV57APMsSrYYNxEWheAQOO3VoVDd6an1H95F7UZcDRLUUVclioAAXRgTcDlx+ZcGkdtHZ4qKQRxgHOwN7KOLFkbLU50mNmHXL+ceYv52kwVmUbZ3Memc1DkbhddDyyty/zWcbP7QcVhjkrDvAOVW4f9NQf3zQDV7RNhIfdre+ljQwprUVktnVl0F+A7weEnQ6aHQ6SaaANqqxpVpx84jaqIBG1aIjd8Mp42Nusd4jhIPaGPZNRy1gFM3pxyiviCvCn4R+hcg+qk+8YYTZVJaQNQlnZQeJsCdbCxFgOut4zxtJ6lZaOgNWqzPdlUFEtxZjYAhSfcRHadCtfwHML3OpH0mvra4pJb0kZO6Dcvu022zWuzLaitQbDqLdwbjUnMtRna5J53DX9peEMzrso2eaWEd31etUOv8lMZVHpmNSaBSeZnL4+tLiu2zSYqkqoqT2OITnPPZGJAg7xpWqxxVOkjcUpgGSdof8HH1XTUVUpVWAvfNY02bz1pg+rSD2btOo7ZVB9bH4lu7RsAV7nEW0VjSbzV/GoPur/IkAlRRqJqent20r9Xj2M11BKux/p237mg4LbBf7ylTpcHQg8TcfX3k1hql5St1Nod7VKOxY5LoWYk2XUqCeVje3kZeKFO0z+VQ6rnEu8W/wBWqMn5H1KOaca044pmRn28kpd+6HKRSIqYqpgCeLwa1Fyn1B5gjmJH929PRlJ81BI+mo9DJdTOrwBhs5i12IIA0W4IueZ1j+0Y7c2oMNhq1cjMKVNntwvlF7X5DqZmVPtrqE27ij6Z30/z2gGtOBbXh/msisBtNaihlNwdQeo4g/FpmmP3/wATjh3FJUQOLMKWYkqeOZyfCvW1ieEumwcGUpqDyAHwLQCfq4sCO0paa6nnKrvAzd0wW97MBbqQbWtI3YvatS7tRiVdagFmZFDKxHE2uCDzI1AMAv2QdI0xrhMvncfGsi9m7/YKvUWnTreNzlVWR0uegLLa/leS2PwArBbllynMCpF+BGt+IgDSoQRIfGbuLiSVyjLwZiAQPQcz/hlgpbJUaEs3kbAe4HGOxYaAacrQBhsjY1LC0hSoIEUXPUkm12ZvxE2GvkBwAjszq8TYwDho2qRZmjeoYA1qrI3G4ZLeIqAepA/e0kKj9eFxfyHP6XmXbR3jz1GLWJJYa65bGwC66WAsD+8nYmJ9Q2t9iDmZbx0uMdtne92yaWGrJWDHNUVgEuCoUFQWSwvqWHPrINdpg/2jLeOuGRCD93QC54HXQctRf3im4WB+0bQw6HVVfvXH8lId4b+RKqP1S7jN4kHB99e5VOpZclY1rfsblsfZ/c0adPmiKp/qt4vreS9KN0Mc05mJScnyfuaJRUUkhYQgITyfRNxGtRI7qRu8Agt59i/acJVo/iZboelRfHT/ANSgehMwR8aQoA6aek+jatW3OfP++uBFHGV1A8BqGpTt+SoS1h/Sbr7SzwbXFSjsg5dSlqTOd1tsmljcO7Hwiqqt0yv/AA2+j/SaNvftxlqigCVUIrNY2LFibAnoLDTreYxTYk24f51lt25t1sS4ceFwMovwy3JC35kEnXzMnVRUrVZJb0Q7tqr04vWyy7J3oNGopXQeEMoJs4JANx+Y3+QJrA0JHS8wPYOxXq1R3zBEUgsxOii/H+Y6aAXufK80bdzedUrdwzmpTLBaVVxla/BVa/4SdAeXodOWdR6v6oLWl3PGFdCh8JPz/BfEaKo0aK0WV5Rl6OA07zRrUxARSzEBRqSSAAPMmNsJt+hUbKlVWbpqCeelxr7T0oya2keJWQi9SaRI1qSurK4DKwKspFwVIIII6EEj3lFfs6pUWJRA1PWwIDMg6HTUefpfrL0GnoM8nsrWztk00+6qj0AH7SWp0gI5q4RSbjwnqP7jgYiKLg2sD530gCGKwwYWMpW3dxqNRiwUhm45CRc+g0J9poAwd/vH2Gn1MWpU1XgLefP54wDOt0+y00sUmIrO4WkcyUiQSzj7rNp4QL3txJAvbnpV5zmnN4B1mnhaclpyXgHpaJu0Y7Z2kKFCpVOuRb26kkKo+SJmlbe+s5Ld7UDX0ytlQDmMgFv85ybi4c8jfHwiBlZsMZpNbZqTtG9UyG3W3gOJosXtnpsEYjQMCMytbkT4rgaXBPO0kquKCgs33VBY+ii5+gMjWVuubg/KJddisgprwyq707bQN3BzMtv4uRgjai4TMQeRBI81875ztbY4NQtRdgvIMAD6GxtfzGh6RNt5O9dnqDxOxcnUfeNwNOk8xu0rpZeJ/aafHpphUl+P7M5dO6Vzft/hHV1GQqbMeOfmCPynlLV2R0ClStWOui0VJ8yKj6/pp/Mid293TjarU7sqhCzMvEahVGoI1J+hmn7t7nDC0RTDltWYsVAJZjc3A6Cw9pVZ1y+xeS3w63rkyz4XE5hJCi0jMNh7SSoCVJYDi8J5PYBy8bVY7eIOkAhcaCbyh777ttXo3poWqJqoAuWH4kHW+hA6r5zTHoRI4YdJ6hNwakjzKKktMwLZW4uJquuZe6Fxq/3uP5Rw9yPSMWBGhFiCQR0INiPmfQtXBDjb3mS9pOwVoYgVEvlxGdmXktUEF7eRzhrestMPJcp8Ze5ByqUo7RC7P2lbwtr0PP0neN2qqjwm7cP38XqDaRAMaYhzc+8t3fJQ0VMceMp7Pojdzaxr4TD1SfFUpIW/rAyv/qVj7yWSrKH2eVGXZ9AMRrndLG9kd2db+epNuVxLHtHa60KL1X4IOBPFibIvuSB8zLSjuel8miT4x2yvdpW2bPRo38OU1GUfmuAmYeQuR63lPqbWIt4rZfunmut9P3jDbO01rMzM5LFixex1Y8SByHQdLDlGODwLO2rhgATa4HD1mpoj6NaqS3+TNXpXTdsuxv8Au5txcRh6b51L93TNUA6q5UFgRxGt5LB5huDxrUWVkbIy8Gvy6HqDzHOavu7tsYnDU6wFs4IYcg6sUcDyup9iJSZ2F9O+Se0y3wcz6hNNd0Tmae542FWeNXABJNgASTyAGpMrSyPdp7SWhReq/wB1FLG3E8gB6kge8zerv3iGJYVCn5UVVK+5bXh638o23n3xqYpHpr/DosNBYZm1zKzn1Cmw+sop2uVurAgjlNDh4cK47uXdmezMiWQ9Uvsjdd0d5ftdJiwtUpkK9uBuLqw5i9m05FenGcZ5h+6e3q1Al6Z++Rem33WAvYHodTqOs2DAbSWtRSqv3aiKwvxFxwPmDcHzBldnYvoz5L7X4LLCyfVjxf3LyPTUjfF41aaM7tlVRmY9AP36W6mcmrKL2rbXNPD0FBt3lYk+lNLj/U6n2EiUw5zUWS7ZOEHJDLePeGrjr0abCnTc5QpNr66d43UkAW4XI15zP2xNVGKspuCQfW+t/O95KjHoFLX8PQ2J8xIrG7SeoxJPG3qbAAZjxJsBrNV6cKkvTekZiErLG3Yt/uW7creRcPdKpAFUhmJIBVgMq6flsdel7jgZaN68W32PEBSATRqi54WynNqOeXNb21mP3/8AuXzbmEqLshALs3cUQw1JynIxAHE2U2tx08pT5tcfUjNdm2XOHKXCUPYzJHvHqHQedh88JG5b6j5EsGx9h1MS6hRZV+/UI0U20GnFrHQeWtpJVijFuTOUq+TSRqnZjssU8CrkeKuzVCeZQHJTBPSyk/qMuapIrY4VaVNEFlRFQDyUWGvPQfN5MU5R2y5zci0hHjFI7WnF0WcqIsonM9noE8ndoQD1xEmWLkThhAG7JEmWOWERdYA0qyldo+yDXww7sXenUDqvNhZlYDqdQbfyy71lkPj6Gae65uElJHmUVJOLPn6mLO6nTUG3C1xY6eqxpiASx6f5x/ebHtzdFMQDdcr8qigZulm/MPI/SV7Z3ZbUFQtXyMoPhVb2bze+tv5fmWX1kHDv5+CEseSn28E12d5jgqRa+mcLfjlzsVP1MX7SaROBUjgtekT6Faifuwk/s3Z/drac7ybJ+04SrRBCswBUtewZWV1vbW3hA06yBXNKxT/JLsjuDj+DEDPQYrjsG1Kq9NwAyMVYAhgCOhGhHDWICaNSWuxQ6Y/G1DkYNqbWDc+U07ssxV9mqD+GtXX5ZX/+cyCs3hPkP21my7m4H7PgqNPS+QVHI4F6njPxmC/pkHqNm4pMmYNai20WsVZH7yVf+pYr/wANX/8AaaKq8Y7f8WExC9cPXA9e6aU0PuRaT7xZkeI2vlAC+IgDjwHkOsjamKZjc2+BEb3hNW7JSXczcaox8DyhtNl6Hyt/tNY7Oto95gRb8FWqgHQEioB/5hmNzVOy9LYEn81eofYLTUfsZX57bp7/ACTcKKVm0XF6szftdou9PD1BqlNqiP5NUyFW9D3ZHraaDUlB7UmP2MAcO+Qt5AK9j6ZisqKXqaLWxbizO6DkrYxQRvhXuJ13n8S3ILc+pNh+00XJaRSOG2yV2LsOpi6opUhx1dibKlO4DOx5DW3Uk2m04zAhhYDTgB0HL6Sj9lOEP8ep1NOmD/SC51/Us0ulSlLm2crNeyLTFr4w38lA2p2X0q7ZgxpMTqygHN6qdCfPQ+sndm7tLQQIgso9yTzYnmTbj9BLT3U9FKQ3OTXHfYlaW9kdhcMRJOks6WhFkSeT6dIIsgnKrFVEA9tPYQgBPCJ7CAJMImyxwRE2WAM6lO8bVMNeSJScFYBHfZAJ13EeFJ4UgDNqMa4mgbaSTZI2qppAMO36w5THVCwIzhHF9L+AKbddVMrVL/iVB1yN9CJvm1cAtT7yhh0YBhrx0MreL3KoOLd0F53p+A/I/Y3EsIZiSimvBCnitttPyZVVpMxVF4uco9W0H+eU2zYdT+Gi/lVVHoqhQfgCQ2yOzanTqioXc5b5VYKbE87i3LThLjh9mBRpOeXcrJLj4OuPU646Z2FjXGMoU5tQQQR5HQj4kj3EY4zAFhIiJBhu08EKNZ6atmCFQGtlJBVWFxc249eUY1K1mRfzE/AF/wDaXLendDEfaCyU8ysq6hkGoGU3BIPIfMhxuNiWIbKilb+EuLnMLHVbgS7jkR9NPl3Kp0P1GtdiPwdEPVpqbgM6KbWvZmANuXObRsDB06NFaVIHKtyMxuxLG7MT1J6ACZ/sLcWv39NnNNVVgx8TMdDcAWW2pE1HBbPCgayJm3KbSi+xIxKnFNyQoy3EgNu7E75GVhcMCCPX/OPKWtaE9NASuJphZ3DxSVGQIct/DUYgKV8+d+otJ3ZvZ3TBzVWZ2IGYAlU04W/FbU8xNRfCA8oicB5SRLJskkt+DjGiCbYx2HgVpUwiKqqNQFFhrx9T5nWTlNYjSw1o8ppODe+7OyWjpFigSeosUUT4DlUnarOss7AgAqzqEIAQhCAEIQgBPLT2EA5KzgpFYQBArOWWLlZwVgDdliL048KzgpAI2phYkMHJQ05z3cAZrQiopxx3cMsAQyRN6cd5Jz3cAisThAwjI7Ok+1GcdxAIzDYK0kEpxVaEVFKAJLTnXdxYJOskAb91OhSi4Se5IAgtOKKkUyTpVgHIE7VZ0FnUA8tPYQgBCEIAQhCAEIQgBCEIAQhCAE8hCAcNPG4QhAOLQtPYQDy0LT2EA8tObT2EA8tPLT2EA8InSiEIARRRCEA9IgYQgHQE9hCAewhCAEIQgBCEIAQhCAf/2Q=="/>
          <p:cNvSpPr>
            <a:spLocks noChangeAspect="1" noChangeArrowheads="1"/>
          </p:cNvSpPr>
          <p:nvPr/>
        </p:nvSpPr>
        <p:spPr bwMode="auto">
          <a:xfrm>
            <a:off x="368300" y="-5921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4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Oval 49">
            <a:hlinkClick r:id="rId4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Oval 50">
            <a:hlinkClick r:id="rId5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Oval 51">
            <a:hlinkClick r:id="rId6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Oval 52">
            <a:hlinkClick r:id="rId7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8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9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10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TextBox 57"/>
          <p:cNvSpPr txBox="1"/>
          <p:nvPr/>
        </p:nvSpPr>
        <p:spPr>
          <a:xfrm>
            <a:off x="3542032" y="3015464"/>
            <a:ext cx="187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Metodología</a:t>
            </a:r>
          </a:p>
        </p:txBody>
      </p:sp>
      <p:pic>
        <p:nvPicPr>
          <p:cNvPr id="4098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3" y="4518565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 58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0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3772572" y="477733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val 60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Oval 61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2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347864" y="1896753"/>
            <a:ext cx="2082986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latin typeface="Franklin Gothic Demi" pitchFamily="34" charset="0"/>
              </a:rPr>
              <a:t>  Presentación del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portafolio de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soluciones</a:t>
            </a:r>
            <a:endParaRPr lang="es-MX" sz="1600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2" name="Oval 51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Oval 52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2791994" y="1750142"/>
            <a:ext cx="1868943" cy="5758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Momento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31840" y="2114272"/>
            <a:ext cx="2145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e la verdad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Franklin Gothic Demi" pitchFamily="34" charset="0"/>
            </a:endParaRPr>
          </a:p>
          <a:p>
            <a:endParaRPr lang="es-MX" dirty="0"/>
          </a:p>
        </p:txBody>
      </p:sp>
      <p:pic>
        <p:nvPicPr>
          <p:cNvPr id="62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3" y="4518565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5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3772572" y="477733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val 65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Oval 66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7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55977" y="3500573"/>
            <a:ext cx="3456384" cy="4947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Nuestra Institución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>
                <a:effectLst/>
              </a:rPr>
              <a:t>El compromiso con la educación de excelencia, ha evolucionado para cubrir las expectativas que la sociedad demanda; este proceso nos ha llevado a convertirnos en el Sistema Tecnológico de Monterrey.</a:t>
            </a:r>
          </a:p>
          <a:p>
            <a:pPr marL="0" indent="0">
              <a:lnSpc>
                <a:spcPts val="2600"/>
              </a:lnSpc>
              <a:buNone/>
            </a:pPr>
            <a:endParaRPr lang="es-MX" sz="2400" dirty="0">
              <a:solidFill>
                <a:schemeClr val="bg1"/>
              </a:solidFill>
              <a:effectLst/>
            </a:endParaRPr>
          </a:p>
          <a:p>
            <a:pPr marL="0" indent="0">
              <a:lnSpc>
                <a:spcPts val="2600"/>
              </a:lnSpc>
              <a:buNone/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179512" y="3767335"/>
            <a:ext cx="8892479" cy="192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528" y="5818838"/>
            <a:ext cx="864096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29994" r="55979" b="40011"/>
          <a:stretch/>
        </p:blipFill>
        <p:spPr bwMode="auto">
          <a:xfrm>
            <a:off x="611560" y="3943190"/>
            <a:ext cx="26434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lempresarial.info/wp-content/uploads/2011/06/itesmAzulRG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81216"/>
            <a:ext cx="2208503" cy="10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Tg4yjbl8gqOa9ooguLb4yxETERpjHXrR_NgXGWyGgBMmEMM-Fy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51" y="4940234"/>
            <a:ext cx="2056539" cy="5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istematec.mx/identidad/papeleria_tecvirtual/1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2" y="3995280"/>
            <a:ext cx="2654319" cy="6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SYJCDqpvNvLuEwlEFx6ruPLcqExXA47bJtYvckMZYx1K4dt9h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99" y="4852285"/>
            <a:ext cx="2306329" cy="7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4427985" y="3429000"/>
            <a:ext cx="3384376" cy="48235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es-MX" sz="1200" dirty="0" smtClean="0">
                <a:solidFill>
                  <a:schemeClr val="tx1"/>
                </a:solidFill>
                <a:effectLst/>
              </a:rPr>
              <a:t>Pulse en cada logotipo para ver la descripción</a:t>
            </a:r>
            <a:endParaRPr lang="es-MX" sz="1400" dirty="0" smtClean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ts val="2600"/>
              </a:lnSpc>
              <a:buFont typeface="Arial" pitchFamily="34" charset="0"/>
              <a:buNone/>
            </a:pPr>
            <a:endParaRPr lang="es-MX" sz="1800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ts val="2600"/>
              </a:lnSpc>
            </a:pPr>
            <a:endParaRPr lang="es-MX" sz="1800" dirty="0" smtClean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7515523" y="616530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Siguiente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8000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347864" y="2022777"/>
            <a:ext cx="2082986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latin typeface="Franklin Gothic Demi" pitchFamily="34" charset="0"/>
              </a:rPr>
              <a:t>El área de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consultoría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analiza alternativas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de solución a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las necesidades de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la organización </a:t>
            </a:r>
            <a:endParaRPr lang="es-MX" sz="1600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3" name="Oval 52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Oval 59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808396" y="1619986"/>
            <a:ext cx="1259548" cy="5334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DNC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15816" y="2042264"/>
            <a:ext cx="2145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Detección de Necesidades 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 </a:t>
            </a: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    de Capacitación.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Franklin Gothic Demi" pitchFamily="34" charset="0"/>
            </a:endParaRPr>
          </a:p>
          <a:p>
            <a:endParaRPr lang="es-MX" dirty="0"/>
          </a:p>
        </p:txBody>
      </p:sp>
      <p:pic>
        <p:nvPicPr>
          <p:cNvPr id="62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3" y="4518565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3772572" y="477733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Oval 67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7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347864" y="1896753"/>
            <a:ext cx="2082986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latin typeface="Franklin Gothic Demi" pitchFamily="34" charset="0"/>
              </a:rPr>
              <a:t>Se establece una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línea </a:t>
            </a:r>
            <a:r>
              <a:rPr lang="es-MX" sz="1600" dirty="0">
                <a:latin typeface="Franklin Gothic Demi" pitchFamily="34" charset="0"/>
              </a:rPr>
              <a:t>estratégica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de </a:t>
            </a:r>
            <a:r>
              <a:rPr lang="es-MX" sz="1600" dirty="0">
                <a:latin typeface="Franklin Gothic Demi" pitchFamily="34" charset="0"/>
              </a:rPr>
              <a:t>soluciones a las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necesidades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detectadas</a:t>
            </a:r>
            <a:endParaRPr lang="es-MX" sz="1600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3" name="Oval 52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Oval 59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839130" y="1865620"/>
            <a:ext cx="2020902" cy="5552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Estrategia</a:t>
            </a:r>
          </a:p>
        </p:txBody>
      </p:sp>
      <p:pic>
        <p:nvPicPr>
          <p:cNvPr id="62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3" y="4518565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5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3772572" y="477733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val 65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Oval 66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8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131840" y="2276872"/>
            <a:ext cx="2344632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latin typeface="Franklin Gothic Demi" pitchFamily="34" charset="0"/>
              </a:rPr>
              <a:t>Desarrollo de la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propuesta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técnica del   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proyecto</a:t>
            </a:r>
            <a:r>
              <a:rPr lang="es-MX" sz="1600" dirty="0">
                <a:latin typeface="Franklin Gothic Demi" pitchFamily="34" charset="0"/>
              </a:rPr>
              <a:t>,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con las soluciones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necesarias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estableciendo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alcances</a:t>
            </a:r>
            <a:r>
              <a:rPr lang="es-MX" sz="1600" dirty="0">
                <a:latin typeface="Franklin Gothic Demi" pitchFamily="34" charset="0"/>
              </a:rPr>
              <a:t>, </a:t>
            </a:r>
            <a:r>
              <a:rPr lang="es-MX" sz="1600" dirty="0" smtClean="0">
                <a:latin typeface="Franklin Gothic Demi" pitchFamily="34" charset="0"/>
              </a:rPr>
              <a:t>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limitaciones </a:t>
            </a:r>
            <a:r>
              <a:rPr lang="es-MX" sz="1600" dirty="0">
                <a:latin typeface="Franklin Gothic Demi" pitchFamily="34" charset="0"/>
              </a:rPr>
              <a:t>y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 smtClean="0">
                <a:latin typeface="Franklin Gothic Demi" pitchFamily="34" charset="0"/>
              </a:rPr>
              <a:t>áreas  de </a:t>
            </a:r>
            <a:br>
              <a:rPr lang="es-MX" sz="1600" dirty="0" smtClean="0">
                <a:latin typeface="Franklin Gothic Demi" pitchFamily="34" charset="0"/>
              </a:rPr>
            </a:br>
            <a:r>
              <a:rPr lang="es-MX" sz="1600" dirty="0" smtClean="0">
                <a:latin typeface="Franklin Gothic Demi" pitchFamily="34" charset="0"/>
              </a:rPr>
              <a:t>incidencia</a:t>
            </a:r>
            <a:endParaRPr lang="es-MX" sz="1600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3" name="Oval 52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Oval 59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699792" y="1484784"/>
            <a:ext cx="1012790" cy="5890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Plan 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059832" y="1772816"/>
            <a:ext cx="2020902" cy="5552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de trabajo</a:t>
            </a:r>
            <a:endParaRPr lang="es-MX" sz="2400" dirty="0" smtClean="0">
              <a:solidFill>
                <a:schemeClr val="bg1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63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5" y="4262247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1466724" y="4521019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Oval 67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2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91464" y="2038173"/>
            <a:ext cx="2344632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Se </a:t>
            </a:r>
            <a:r>
              <a:rPr lang="es-MX" sz="1600" dirty="0">
                <a:latin typeface="Franklin Gothic Demi" pitchFamily="34" charset="0"/>
              </a:rPr>
              <a:t>integra la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propuesta </a:t>
            </a:r>
          </a:p>
          <a:p>
            <a:pPr algn="l"/>
            <a:r>
              <a:rPr lang="es-MX" sz="1600" dirty="0" smtClean="0">
                <a:latin typeface="Franklin Gothic Demi" pitchFamily="34" charset="0"/>
              </a:rPr>
              <a:t>        económica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con </a:t>
            </a:r>
            <a:r>
              <a:rPr lang="es-MX" sz="1600" dirty="0">
                <a:latin typeface="Franklin Gothic Demi" pitchFamily="34" charset="0"/>
              </a:rPr>
              <a:t>los costos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totales </a:t>
            </a:r>
            <a:r>
              <a:rPr lang="es-MX" sz="1600" dirty="0">
                <a:latin typeface="Franklin Gothic Demi" pitchFamily="34" charset="0"/>
              </a:rPr>
              <a:t>del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proyecto</a:t>
            </a:r>
            <a:r>
              <a:rPr lang="es-MX" sz="1600" dirty="0">
                <a:latin typeface="Franklin Gothic Demi" pitchFamily="34" charset="0"/>
              </a:rPr>
              <a:t>, línea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temporal </a:t>
            </a:r>
            <a:r>
              <a:rPr lang="es-MX" sz="1600" dirty="0">
                <a:latin typeface="Franklin Gothic Demi" pitchFamily="34" charset="0"/>
              </a:rPr>
              <a:t>del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proyecto </a:t>
            </a:r>
            <a:r>
              <a:rPr lang="es-MX" sz="1600" dirty="0">
                <a:latin typeface="Franklin Gothic Demi" pitchFamily="34" charset="0"/>
              </a:rPr>
              <a:t>y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entregables</a:t>
            </a:r>
            <a:endParaRPr lang="es-MX" sz="1600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3" name="Oval 52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Oval 59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699792" y="1484784"/>
            <a:ext cx="1012790" cy="5890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Plan 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059832" y="1772816"/>
            <a:ext cx="2020902" cy="5552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de trabajo</a:t>
            </a:r>
            <a:endParaRPr lang="es-MX" sz="2400" dirty="0" smtClean="0">
              <a:solidFill>
                <a:schemeClr val="bg1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63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3" y="4518565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3772572" y="477733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Oval 67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3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91464" y="2038173"/>
            <a:ext cx="2344632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600" b="1" dirty="0" smtClean="0"/>
          </a:p>
          <a:p>
            <a:pPr algn="l"/>
            <a:r>
              <a:rPr lang="es-MX" sz="1600" b="1" dirty="0"/>
              <a:t>    </a:t>
            </a:r>
            <a:r>
              <a:rPr lang="es-MX" sz="1600" b="1" dirty="0" smtClean="0"/>
              <a:t>    </a:t>
            </a:r>
            <a:r>
              <a:rPr lang="es-MX" sz="1600" dirty="0" smtClean="0">
                <a:latin typeface="Franklin Gothic Demi" pitchFamily="34" charset="0"/>
              </a:rPr>
              <a:t>Se </a:t>
            </a:r>
            <a:r>
              <a:rPr lang="es-MX" sz="1600" dirty="0">
                <a:latin typeface="Franklin Gothic Demi" pitchFamily="34" charset="0"/>
              </a:rPr>
              <a:t>analiza en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conjunto </a:t>
            </a:r>
            <a:r>
              <a:rPr lang="es-MX" sz="1600" dirty="0">
                <a:latin typeface="Franklin Gothic Demi" pitchFamily="34" charset="0"/>
              </a:rPr>
              <a:t>con la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empresa </a:t>
            </a:r>
            <a:r>
              <a:rPr lang="es-MX" sz="1600" dirty="0">
                <a:latin typeface="Franklin Gothic Demi" pitchFamily="34" charset="0"/>
              </a:rPr>
              <a:t>la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validación </a:t>
            </a:r>
            <a:r>
              <a:rPr lang="es-MX" sz="1600" dirty="0">
                <a:latin typeface="Franklin Gothic Demi" pitchFamily="34" charset="0"/>
              </a:rPr>
              <a:t>de la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propuesta</a:t>
            </a:r>
            <a:endParaRPr lang="es-MX" sz="1600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3" name="Oval 52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Oval 59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699792" y="1760335"/>
            <a:ext cx="2380942" cy="6970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Negociación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343186" y="2081644"/>
            <a:ext cx="2020902" cy="5552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el proyecto</a:t>
            </a:r>
            <a:endParaRPr lang="es-MX" sz="2400" dirty="0" smtClean="0">
              <a:solidFill>
                <a:schemeClr val="bg1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63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3" y="4518565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3772572" y="477733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Oval 67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91464" y="2110181"/>
            <a:ext cx="2344632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  </a:t>
            </a:r>
            <a:r>
              <a:rPr lang="es-MX" sz="1600" dirty="0" smtClean="0">
                <a:latin typeface="Franklin Gothic Demi" pitchFamily="34" charset="0"/>
              </a:rPr>
              <a:t>Se </a:t>
            </a:r>
            <a:r>
              <a:rPr lang="es-MX" sz="1600" dirty="0">
                <a:latin typeface="Franklin Gothic Demi" pitchFamily="34" charset="0"/>
              </a:rPr>
              <a:t>establecen los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lineamientos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legales de </a:t>
            </a:r>
            <a:r>
              <a:rPr lang="es-MX" sz="1600" dirty="0">
                <a:latin typeface="Franklin Gothic Demi" pitchFamily="34" charset="0"/>
              </a:rPr>
              <a:t>la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propuesta</a:t>
            </a:r>
            <a:r>
              <a:rPr lang="es-MX" sz="1600" dirty="0">
                <a:latin typeface="Franklin Gothic Demi" pitchFamily="34" charset="0"/>
              </a:rPr>
              <a:t>, se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elabora </a:t>
            </a:r>
            <a:r>
              <a:rPr lang="es-MX" sz="1600" dirty="0">
                <a:latin typeface="Franklin Gothic Demi" pitchFamily="34" charset="0"/>
              </a:rPr>
              <a:t>el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contrato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de </a:t>
            </a:r>
            <a:r>
              <a:rPr lang="es-MX" sz="1600" dirty="0">
                <a:latin typeface="Franklin Gothic Demi" pitchFamily="34" charset="0"/>
              </a:rPr>
              <a:t>servicios y los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alcances </a:t>
            </a:r>
            <a:r>
              <a:rPr lang="es-MX" sz="1600" dirty="0">
                <a:latin typeface="Franklin Gothic Demi" pitchFamily="34" charset="0"/>
              </a:rPr>
              <a:t>del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mismo</a:t>
            </a:r>
            <a:r>
              <a:rPr lang="es-MX" sz="1600" dirty="0">
                <a:latin typeface="Franklin Gothic Demi" pitchFamily="34" charset="0"/>
              </a:rPr>
              <a:t>.</a:t>
            </a: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53613" y="5285322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3" name="Oval 52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Oval 59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627784" y="1628800"/>
            <a:ext cx="2380942" cy="6970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Cierre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059832" y="1950109"/>
            <a:ext cx="2020902" cy="5552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e negociación</a:t>
            </a:r>
            <a:endParaRPr lang="es-MX" sz="2400" dirty="0" smtClean="0">
              <a:solidFill>
                <a:schemeClr val="bg1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63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9" y="4489504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1351188" y="4748276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Oval 67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1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900608" y="-27384"/>
            <a:ext cx="8496944" cy="57606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/>
          <p:cNvSpPr/>
          <p:nvPr/>
        </p:nvSpPr>
        <p:spPr>
          <a:xfrm>
            <a:off x="925675" y="1316068"/>
            <a:ext cx="4579897" cy="39449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3990" y="1466012"/>
            <a:ext cx="1828381" cy="628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Comercialización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9943" y="2305410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de consultoría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27573" y="3426904"/>
            <a:ext cx="152811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Planeación</a:t>
            </a:r>
          </a:p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Educativa</a:t>
            </a:r>
            <a:endParaRPr lang="es-MX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78057" y="492947"/>
            <a:ext cx="2274578" cy="77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soporte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8076" y="1469276"/>
            <a:ext cx="4243086" cy="36393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288"/>
          <a:stretch/>
        </p:blipFill>
        <p:spPr>
          <a:xfrm>
            <a:off x="35496" y="2094756"/>
            <a:ext cx="335259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-180528" y="1877109"/>
            <a:ext cx="3748639" cy="316997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67681" y="1425632"/>
            <a:ext cx="1687967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Contacto con clientes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99419" y="54773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Identificación de necesidades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47864" y="404664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Definición de estrategia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964855" y="1103779"/>
            <a:ext cx="1261481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Técnica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31843" y="2134939"/>
            <a:ext cx="1800200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Propuesta Económica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3763" y="1492817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5616" y="63172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86218" y="479763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60937" y="1127878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7674" y="2153451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928328" y="2996952"/>
            <a:ext cx="1299458" cy="6819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Validación del cliente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4159" y="301546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6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846530" y="3831332"/>
            <a:ext cx="1445710" cy="7158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Cierre de</a:t>
            </a:r>
          </a:p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negociación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361" y="3849844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7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065874" y="4547220"/>
            <a:ext cx="1160462" cy="322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Arranque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81705" y="4565732"/>
            <a:ext cx="303918" cy="30391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8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91464" y="2038173"/>
            <a:ext cx="2344632" cy="25429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600" b="1" dirty="0" smtClean="0"/>
          </a:p>
          <a:p>
            <a:pPr algn="l"/>
            <a:r>
              <a:rPr lang="es-MX" sz="1600" b="1" dirty="0"/>
              <a:t> </a:t>
            </a:r>
            <a:r>
              <a:rPr lang="es-MX" sz="1600" b="1" dirty="0" smtClean="0"/>
              <a:t>     </a:t>
            </a:r>
            <a:r>
              <a:rPr lang="es-MX" sz="1600" dirty="0" smtClean="0">
                <a:latin typeface="Franklin Gothic Demi" pitchFamily="34" charset="0"/>
              </a:rPr>
              <a:t>Se </a:t>
            </a:r>
            <a:r>
              <a:rPr lang="es-MX" sz="1600" dirty="0">
                <a:latin typeface="Franklin Gothic Demi" pitchFamily="34" charset="0"/>
              </a:rPr>
              <a:t>da inicio a la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implementación </a:t>
            </a: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estableciendo </a:t>
            </a:r>
            <a:r>
              <a:rPr lang="es-MX" sz="1600" dirty="0">
                <a:latin typeface="Franklin Gothic Demi" pitchFamily="34" charset="0"/>
              </a:rPr>
              <a:t>los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 procesos </a:t>
            </a:r>
            <a:r>
              <a:rPr lang="es-MX" sz="1600" dirty="0">
                <a:latin typeface="Franklin Gothic Demi" pitchFamily="34" charset="0"/>
              </a:rPr>
              <a:t>de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operación </a:t>
            </a:r>
            <a:r>
              <a:rPr lang="es-MX" sz="1600" dirty="0">
                <a:latin typeface="Franklin Gothic Demi" pitchFamily="34" charset="0"/>
              </a:rPr>
              <a:t>y sus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indicadores </a:t>
            </a:r>
            <a:r>
              <a:rPr lang="es-MX" sz="1600" dirty="0">
                <a:latin typeface="Franklin Gothic Demi" pitchFamily="34" charset="0"/>
              </a:rPr>
              <a:t>de 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dirty="0">
                <a:latin typeface="Franklin Gothic Demi" pitchFamily="34" charset="0"/>
              </a:rPr>
              <a:t> </a:t>
            </a:r>
            <a:r>
              <a:rPr lang="es-MX" sz="1600" dirty="0" smtClean="0">
                <a:latin typeface="Franklin Gothic Demi" pitchFamily="34" charset="0"/>
              </a:rPr>
              <a:t>        calidad</a:t>
            </a:r>
            <a:r>
              <a:rPr lang="es-MX" sz="1600" dirty="0">
                <a:latin typeface="Franklin Gothic Demi" pitchFamily="34" charset="0"/>
              </a:rPr>
              <a:t>.</a:t>
            </a:r>
            <a:endParaRPr lang="es-MX" sz="1600" dirty="0" smtClean="0">
              <a:latin typeface="Franklin Gothic Demi" pitchFamily="34" charset="0"/>
            </a:endParaRPr>
          </a:p>
          <a:p>
            <a:pPr algn="l"/>
            <a:r>
              <a:rPr lang="es-MX" sz="1600" b="1" dirty="0"/>
              <a:t>        </a:t>
            </a:r>
            <a:endParaRPr lang="es-MX" sz="1600" b="1" dirty="0">
              <a:latin typeface="Franklin Gothic Dem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92008" y="166156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1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11428" y="2326001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2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86049" y="346209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3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057" y="4556476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4</a:t>
            </a:r>
            <a:endParaRPr lang="es-MX" dirty="0">
              <a:latin typeface="Franklin Gothic Demi" pitchFamily="34" charset="0"/>
            </a:endParaRPr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411428" y="6129300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44362" y="4518565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</a:rPr>
              <a:t>Área Administrativa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595595" y="5241763"/>
            <a:ext cx="1831978" cy="649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bg1"/>
                </a:solidFill>
                <a:latin typeface="Franklin Gothic Demi" pitchFamily="34" charset="0"/>
              </a:rPr>
              <a:t>Operaciones y Seguimiento</a:t>
            </a:r>
          </a:p>
        </p:txBody>
      </p:sp>
      <p:sp>
        <p:nvSpPr>
          <p:cNvPr id="53" name="Oval 52">
            <a:hlinkClick r:id="rId4" action="ppaction://hlinksldjump"/>
          </p:cNvPr>
          <p:cNvSpPr/>
          <p:nvPr/>
        </p:nvSpPr>
        <p:spPr>
          <a:xfrm>
            <a:off x="110008" y="1316068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Oval 53">
            <a:hlinkClick r:id="rId5" action="ppaction://hlinksldjump"/>
          </p:cNvPr>
          <p:cNvSpPr/>
          <p:nvPr/>
        </p:nvSpPr>
        <p:spPr>
          <a:xfrm>
            <a:off x="925675" y="40466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>
          <a:xfrm>
            <a:off x="2884237" y="257465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>
          <a:xfrm>
            <a:off x="4382504" y="94929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Oval 56">
            <a:hlinkClick r:id="rId8" action="ppaction://hlinksldjump"/>
          </p:cNvPr>
          <p:cNvSpPr/>
          <p:nvPr/>
        </p:nvSpPr>
        <p:spPr>
          <a:xfrm>
            <a:off x="5047000" y="1965479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>
          <a:xfrm>
            <a:off x="5326997" y="2852936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>
          <a:xfrm>
            <a:off x="5188297" y="3645024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Oval 59">
            <a:hlinkClick r:id="rId11" action="ppaction://hlinksldjump"/>
          </p:cNvPr>
          <p:cNvSpPr/>
          <p:nvPr/>
        </p:nvSpPr>
        <p:spPr>
          <a:xfrm>
            <a:off x="4439629" y="4319163"/>
            <a:ext cx="2120007" cy="8797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627784" y="1628800"/>
            <a:ext cx="2380942" cy="6970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Arranque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059832" y="1950109"/>
            <a:ext cx="2020902" cy="5552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d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</a:rPr>
              <a:t>el proyecto</a:t>
            </a:r>
            <a:endParaRPr lang="es-MX" sz="2400" dirty="0" smtClean="0">
              <a:solidFill>
                <a:schemeClr val="bg1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348202" y="5262354"/>
            <a:ext cx="303918" cy="3039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Franklin Gothic Demi" pitchFamily="34" charset="0"/>
              </a:rPr>
              <a:t>5</a:t>
            </a:r>
            <a:endParaRPr lang="es-MX" dirty="0">
              <a:latin typeface="Franklin Gothic Demi" pitchFamily="34" charset="0"/>
            </a:endParaRPr>
          </a:p>
        </p:txBody>
      </p:sp>
      <p:pic>
        <p:nvPicPr>
          <p:cNvPr id="49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1827331" y="4380236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93" y="4518565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/>
          <p:cNvSpPr/>
          <p:nvPr/>
        </p:nvSpPr>
        <p:spPr>
          <a:xfrm>
            <a:off x="1469418" y="4032636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3772572" y="477733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1592375" y="4173873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Oval 67"/>
          <p:cNvSpPr/>
          <p:nvPr/>
        </p:nvSpPr>
        <p:spPr>
          <a:xfrm>
            <a:off x="1711795" y="4276231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9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529909" y="3174849"/>
            <a:ext cx="2614091" cy="26140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267469" y="5013175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543889" y="4941168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Organización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capacitación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67469" y="4895683"/>
            <a:ext cx="777686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500" dirty="0" smtClean="0"/>
              <a:t>Aseguramiento de la calidad</a:t>
            </a:r>
            <a:endParaRPr lang="es-MX" sz="35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>
                <a:solidFill>
                  <a:schemeClr val="bg1"/>
                </a:solidFill>
              </a:rPr>
              <a:t>La calidad de las estrategias, modelos y servicios se asegura a través de la implementación de estándares e indicadores para cada fase del proyecto con la finalidad de ofrecer un modelo de servicios pertinente, efectivo y oportuno.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678" y="3789040"/>
            <a:ext cx="4167825" cy="8154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Estándares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12287" y="4318372"/>
            <a:ext cx="3735777" cy="6948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indicadores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5122" name="Picture 2" descr="http://t1.gstatic.com/images?q=tbn:ANd9GcQ1KtoZQRG0o_teOfiC7Flzggm4f42VR88d4B6-mLDAqccjPux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6" b="974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416113"/>
            <a:ext cx="2882577" cy="21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dirty="0" smtClean="0"/>
              <a:t>Los cursos se encuentran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67072" y="1639341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Administración de recursos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Administración del desempeño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Autogestión del desarrollo </a:t>
            </a:r>
            <a:br>
              <a:rPr lang="es-MX" sz="2400" b="1" dirty="0" smtClean="0">
                <a:latin typeface="Arial Narrow" pitchFamily="34" charset="0"/>
              </a:rPr>
            </a:br>
            <a:r>
              <a:rPr lang="es-MX" sz="2400" b="1" dirty="0" smtClean="0">
                <a:latin typeface="Arial Narrow" pitchFamily="34" charset="0"/>
              </a:rPr>
              <a:t>integral de la persona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Calidad y productividad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Comunicación y colaboración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Contabilidad y finanzas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Habilidades del pensamiento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Innovación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Liderazgo y </a:t>
            </a:r>
            <a:r>
              <a:rPr lang="es-MX" sz="2400" b="1" dirty="0" err="1" smtClean="0">
                <a:latin typeface="Arial Narrow" pitchFamily="34" charset="0"/>
              </a:rPr>
              <a:t>empowerment</a:t>
            </a:r>
            <a:r>
              <a:rPr lang="es-MX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Manejo de la tecnología 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sz="half" idx="4294967295"/>
          </p:nvPr>
        </p:nvSpPr>
        <p:spPr>
          <a:xfrm>
            <a:off x="4925888" y="1639341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Mercadotecnia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Negociación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Orientación a resultados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Orientación al cliente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Pensamiento creativo y solución de problemas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Toma de decisiones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Trabajo en equipo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Ventas </a:t>
            </a:r>
          </a:p>
          <a:p>
            <a:pPr>
              <a:lnSpc>
                <a:spcPct val="80000"/>
              </a:lnSpc>
            </a:pPr>
            <a:r>
              <a:rPr lang="es-MX" sz="2400" b="1" dirty="0" smtClean="0">
                <a:latin typeface="Arial Narrow" pitchFamily="34" charset="0"/>
              </a:rPr>
              <a:t>Visión y planeación estratégica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/>
              <a:t>agrupados en 18 temáticas</a:t>
            </a:r>
            <a:endParaRPr lang="es-MX" dirty="0" smtClean="0"/>
          </a:p>
        </p:txBody>
      </p:sp>
      <p:pic>
        <p:nvPicPr>
          <p:cNvPr id="7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6018321" y="5671964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8" y="5671964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660408" y="5324364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8179557" y="5843378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783365" y="5465601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Oval 11"/>
          <p:cNvSpPr/>
          <p:nvPr/>
        </p:nvSpPr>
        <p:spPr>
          <a:xfrm>
            <a:off x="5902785" y="5567959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14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000" dirty="0" smtClean="0"/>
              <a:t>Diplomados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63" y="1371600"/>
            <a:ext cx="8248650" cy="46482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s-MX" sz="2400" dirty="0" smtClean="0"/>
              <a:t>El Diplomado es un conjunto de cursos organizados en módulos que permiten a las personas desarrollar las habilidades y adquirir los conocimientos enfocados a un área específica. La duración de cada Diplomado oscila  entre 96 y 110 horas.</a:t>
            </a:r>
          </a:p>
          <a:p>
            <a:pPr marL="0" indent="0">
              <a:buFont typeface="Arial" pitchFamily="34" charset="0"/>
              <a:buNone/>
              <a:defRPr/>
            </a:pPr>
            <a:endParaRPr lang="es-MX" sz="24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s-MX" sz="2400" dirty="0" smtClean="0"/>
              <a:t>Al finalizar el participante obtiene un diploma </a:t>
            </a:r>
            <a:br>
              <a:rPr lang="es-MX" sz="2400" dirty="0" smtClean="0"/>
            </a:br>
            <a:r>
              <a:rPr lang="es-MX" sz="2400" dirty="0" smtClean="0"/>
              <a:t>del Tecnológico de Monterrey</a:t>
            </a:r>
          </a:p>
          <a:p>
            <a:pPr marL="0" indent="0">
              <a:buFont typeface="Arial" pitchFamily="34" charset="0"/>
              <a:buNone/>
              <a:defRPr/>
            </a:pPr>
            <a:endParaRPr lang="es-MX" sz="2400" dirty="0" smtClean="0"/>
          </a:p>
        </p:txBody>
      </p:sp>
      <p:sp>
        <p:nvSpPr>
          <p:cNvPr id="4" name="Oval 3"/>
          <p:cNvSpPr/>
          <p:nvPr/>
        </p:nvSpPr>
        <p:spPr>
          <a:xfrm>
            <a:off x="6529908" y="3588638"/>
            <a:ext cx="2614091" cy="26140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"/>
          <p:cNvSpPr/>
          <p:nvPr/>
        </p:nvSpPr>
        <p:spPr>
          <a:xfrm>
            <a:off x="267468" y="5589239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3728" y="5517232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Innovación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implementación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7468" y="5471747"/>
            <a:ext cx="626244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6127" y="4324434"/>
            <a:ext cx="4167825" cy="8154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Habilidades y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5736" y="4853766"/>
            <a:ext cx="4095818" cy="6948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conocimientos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4338" name="Picture 2" descr="http://www.tecmilenio-capacitacion.com/images/shutterstock_102840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100000" l="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70952"/>
            <a:ext cx="4591665" cy="34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75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 rot="10800000">
            <a:off x="251520" y="1359024"/>
            <a:ext cx="3744416" cy="3744416"/>
          </a:xfrm>
          <a:prstGeom prst="teardrop">
            <a:avLst>
              <a:gd name="adj" fmla="val 99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Tecnológico de Monterrey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23952" y="1600201"/>
            <a:ext cx="4062847" cy="3196951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 smtClean="0">
                <a:effectLst/>
              </a:rPr>
              <a:t>Sistema </a:t>
            </a:r>
            <a:r>
              <a:rPr lang="es-MX" sz="2400" dirty="0">
                <a:effectLst/>
              </a:rPr>
              <a:t>universitario </a:t>
            </a:r>
            <a:r>
              <a:rPr lang="es-MX" sz="2400" dirty="0" err="1">
                <a:effectLst/>
              </a:rPr>
              <a:t>multicampus</a:t>
            </a:r>
            <a:r>
              <a:rPr lang="es-MX" sz="2400" dirty="0">
                <a:effectLst/>
              </a:rPr>
              <a:t> con recintos académicos en las diferentes regiones del país que forma </a:t>
            </a:r>
            <a:r>
              <a:rPr lang="es-MX" sz="2400" dirty="0" smtClean="0">
                <a:effectLst/>
              </a:rPr>
              <a:t>ciudadanos íntegros, éticos, con valores humanísticos y </a:t>
            </a:r>
            <a:r>
              <a:rPr lang="es-MX" sz="2400" dirty="0">
                <a:effectLst/>
              </a:rPr>
              <a:t>visión </a:t>
            </a:r>
            <a:r>
              <a:rPr lang="es-MX" sz="2400" dirty="0" smtClean="0">
                <a:effectLst/>
              </a:rPr>
              <a:t>internacional; a través de un modelo educativo único.</a:t>
            </a:r>
            <a:endParaRPr lang="es-MX" sz="2400" dirty="0">
              <a:solidFill>
                <a:schemeClr val="bg1"/>
              </a:solidFill>
              <a:effectLst/>
            </a:endParaRPr>
          </a:p>
          <a:p>
            <a:pPr marL="0" indent="0">
              <a:lnSpc>
                <a:spcPts val="2600"/>
              </a:lnSpc>
              <a:buNone/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251517" y="4649340"/>
            <a:ext cx="4680522" cy="115592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528" y="5877272"/>
            <a:ext cx="864096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7515523" y="616530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10" name="AutoShape 2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17475" y="-7747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4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269875" y="-6223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5" y="4649340"/>
            <a:ext cx="2838524" cy="107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itesm.edu/wps/wcm/connect/cf857900491bf39b8435d49710ff143e/tecnologias.jpg?MOD=AJPERES&amp;CACHEID=cf857900491bf39b8435d49710ff143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r="9663"/>
          <a:stretch/>
        </p:blipFill>
        <p:spPr bwMode="auto">
          <a:xfrm>
            <a:off x="281287" y="1352363"/>
            <a:ext cx="3995936" cy="3170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41" y="3268606"/>
            <a:ext cx="2664296" cy="19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000" dirty="0" smtClean="0"/>
              <a:t>Diplomados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63" y="1371600"/>
            <a:ext cx="8248650" cy="4648200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s-MX" sz="2400" dirty="0" smtClean="0"/>
              <a:t>Actualmente se ofrecen 9 diplomados en esta modalidad de inscripción: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Calidad y Productividad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Desarrollo del Ejecutivo Eficaz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Finanzas para no financieros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Habilidades Directivas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Mercadotecnia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Ventas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Comercio Detallista (Programa especial)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Administración de proyectos: preparación para la certificación PMI ® (programa especial)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Gestión de riesgos en el sector financiero (Programa especial)</a:t>
            </a:r>
          </a:p>
        </p:txBody>
      </p:sp>
      <p:pic>
        <p:nvPicPr>
          <p:cNvPr id="4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7120915" y="2458988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763002" y="2073288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8011902" y="3185319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85959" y="2214525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/>
          <p:cNvSpPr/>
          <p:nvPr/>
        </p:nvSpPr>
        <p:spPr>
          <a:xfrm>
            <a:off x="7005379" y="2316883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68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57200"/>
            <a:ext cx="8248650" cy="719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dirty="0" smtClean="0"/>
              <a:t>Seminarios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63" y="1435100"/>
            <a:ext cx="8248650" cy="5194300"/>
          </a:xfrm>
        </p:spPr>
        <p:txBody>
          <a:bodyPr/>
          <a:lstStyle/>
          <a:p>
            <a:pPr>
              <a:defRPr/>
            </a:pPr>
            <a:r>
              <a:rPr lang="es-MX" sz="2400" dirty="0" smtClean="0"/>
              <a:t>Los Seminarios del Círculo de Actualización Profesional tienen una duración que varia entre 6 y 40 horas. Al finalizar el participante obtiene una constancia del Tecnológico de Monterrey . </a:t>
            </a:r>
          </a:p>
          <a:p>
            <a:pPr>
              <a:defRPr/>
            </a:pPr>
            <a:r>
              <a:rPr lang="es-MX" sz="2400" dirty="0" smtClean="0"/>
              <a:t>Contamos actualmente con 51 seminarios en las áreas de: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Finanzas para no Financieros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Ventas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Mercadotecnia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Habilidades Directivas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Desarrollo del ejecutivo eficaz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Calidad y Productividad</a:t>
            </a:r>
          </a:p>
        </p:txBody>
      </p:sp>
      <p:pic>
        <p:nvPicPr>
          <p:cNvPr id="4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6018321" y="5324364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8" y="5324364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660408" y="4976764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8179557" y="5495778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783365" y="5118001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/>
          <p:cNvSpPr/>
          <p:nvPr/>
        </p:nvSpPr>
        <p:spPr>
          <a:xfrm>
            <a:off x="5902785" y="5220359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921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4800"/>
            <a:ext cx="8248650" cy="7191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Características de los cursos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500063" y="1066800"/>
            <a:ext cx="8248650" cy="10668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s-ES" sz="2300" dirty="0" smtClean="0"/>
              <a:t>Los programas poseen características que los hacen únicos en su tipo, facilitan la compresión en el proceso de aprendizaje y permiten una administración de la capacitación más eficiente.</a:t>
            </a:r>
          </a:p>
        </p:txBody>
      </p:sp>
      <p:graphicFrame>
        <p:nvGraphicFramePr>
          <p:cNvPr id="4" name="Group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65869"/>
              </p:ext>
            </p:extLst>
          </p:nvPr>
        </p:nvGraphicFramePr>
        <p:xfrm>
          <a:off x="1043608" y="2564904"/>
          <a:ext cx="7344816" cy="4095368"/>
        </p:xfrm>
        <a:graphic>
          <a:graphicData uri="http://schemas.openxmlformats.org/drawingml/2006/table">
            <a:tbl>
              <a:tblPr bandCol="1">
                <a:tableStyleId>{3C2FFA5D-87B4-456A-9821-1D502468CF0F}</a:tableStyleId>
              </a:tblPr>
              <a:tblGrid>
                <a:gridCol w="1728192"/>
                <a:gridCol w="5616624"/>
              </a:tblGrid>
              <a:tr h="3723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Prácticos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Contienen casos y actividades aplicables al entorno laboral y personal.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27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Flexibles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 esquema de cursos permite a las empresas y a los individuos armar su plan de capacitación a la medida de sus necesidades.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15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Autoevaluables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 participante obtiene retroalimentación automática de sus exámenes y actividades.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27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Disponibles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 participante puede ingresar desde cualquier computadora multimedia con acceso a Internet sin importar el horario.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446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Guiados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Los participantes cuentan con el apoyo que le brinda un asesor, quien lo puede apoyar a armar un plan de capacitación y resolver sus dudas e inquietudes.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274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Administrables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 plataforma permite llevar un seguimiento para la administración académica.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446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Acreditables</a:t>
                      </a:r>
                      <a:endParaRPr kumimoji="0" 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 aprobar cada curso el participante obtendrá una carta de participación electrónica. Opcionalmente puede acreditar un seminario o diplomado al cumplir con los requisitos académicos y administrativos.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572845" y="2579740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572845" y="3005409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572845" y="3620264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572845" y="4172057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572845" y="4834209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572845" y="5449064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572845" y="6111215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MX" sz="4000" dirty="0" smtClean="0"/>
              <a:t>Soluciones empresariales</a:t>
            </a:r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s-MX" sz="2400" dirty="0" smtClean="0"/>
              <a:t>En Círculo </a:t>
            </a:r>
            <a:r>
              <a:rPr lang="es-MX" sz="2400" dirty="0" err="1" smtClean="0"/>
              <a:t>Tec</a:t>
            </a:r>
            <a:r>
              <a:rPr lang="es-MX" sz="2400" dirty="0" smtClean="0"/>
              <a:t> nos enfocamos en ofrecer beneficios reales a su organización para cumplir exitosamente con las metas de su negocio, es por esta razón que ponemos a su alcance una propuesta de capacitación en línea para </a:t>
            </a:r>
            <a:r>
              <a:rPr lang="es-MX" sz="2400" dirty="0" err="1" smtClean="0"/>
              <a:t>eficientar</a:t>
            </a:r>
            <a:r>
              <a:rPr lang="es-MX" sz="2400" dirty="0" smtClean="0"/>
              <a:t> las actividades del recurso más importante de las empresas, su personal.</a:t>
            </a:r>
          </a:p>
          <a:p>
            <a:pPr>
              <a:buFont typeface="Arial" charset="0"/>
              <a:buChar char="•"/>
            </a:pPr>
            <a:endParaRPr lang="es-MX" sz="2400" dirty="0" smtClean="0"/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000" dirty="0" smtClean="0"/>
              <a:t>Soluciones a la medida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000" dirty="0" smtClean="0"/>
              <a:t>Cursos por competencias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000" dirty="0" smtClean="0"/>
              <a:t>Seguimiento del desempeño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000" dirty="0" smtClean="0"/>
              <a:t>Promociones empresariales</a:t>
            </a:r>
          </a:p>
        </p:txBody>
      </p:sp>
      <p:sp>
        <p:nvSpPr>
          <p:cNvPr id="5" name="Oval 4"/>
          <p:cNvSpPr/>
          <p:nvPr/>
        </p:nvSpPr>
        <p:spPr>
          <a:xfrm>
            <a:off x="5351124" y="3429000"/>
            <a:ext cx="4117420" cy="3312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"/>
          <p:cNvSpPr/>
          <p:nvPr/>
        </p:nvSpPr>
        <p:spPr>
          <a:xfrm>
            <a:off x="267468" y="5589239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517232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capacitación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eficiencia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7468" y="5471747"/>
            <a:ext cx="626244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ambitoeducativo.comlu.com/tmp/diplom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44" y="3588638"/>
            <a:ext cx="3733800" cy="2981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51417" y="4375968"/>
            <a:ext cx="1599413" cy="1596616"/>
            <a:chOff x="5660408" y="4976764"/>
            <a:chExt cx="1947622" cy="1944216"/>
          </a:xfrm>
        </p:grpSpPr>
        <p:pic>
          <p:nvPicPr>
            <p:cNvPr id="13" name="Picture 2" descr="http://t1.gstatic.com/images?q=tbn:ANd9GcSSVDjy0vONwqt_7FA2ThoclbLnrbMnZ3W6VfkB8AxIHeH9X4X0z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7732" r="14919" b="15669"/>
            <a:stretch/>
          </p:blipFill>
          <p:spPr bwMode="auto">
            <a:xfrm>
              <a:off x="6018321" y="5324364"/>
              <a:ext cx="1218351" cy="11860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5660408" y="4976764"/>
              <a:ext cx="1947622" cy="1944216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Oval 16"/>
            <p:cNvSpPr/>
            <p:nvPr/>
          </p:nvSpPr>
          <p:spPr>
            <a:xfrm>
              <a:off x="5783365" y="5118001"/>
              <a:ext cx="1664653" cy="1661742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Oval 17"/>
            <p:cNvSpPr/>
            <p:nvPr/>
          </p:nvSpPr>
          <p:spPr>
            <a:xfrm>
              <a:off x="5902785" y="5220359"/>
              <a:ext cx="1459578" cy="1457025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987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4000" dirty="0" smtClean="0"/>
              <a:t>Soluciones a la medida </a:t>
            </a:r>
          </a:p>
        </p:txBody>
      </p:sp>
      <p:sp>
        <p:nvSpPr>
          <p:cNvPr id="18435" name="Content Placeholder 13"/>
          <p:cNvSpPr>
            <a:spLocks noGrp="1"/>
          </p:cNvSpPr>
          <p:nvPr>
            <p:ph idx="1"/>
          </p:nvPr>
        </p:nvSpPr>
        <p:spPr>
          <a:xfrm>
            <a:off x="304800" y="1628775"/>
            <a:ext cx="4343400" cy="43926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s-MX" sz="2400" dirty="0" smtClean="0"/>
              <a:t>La oferta de programas puede flexibilizarse de acuerdo a las necesidades de cada organización de tal forma que se puedan seleccionar  sólo aquellas áreas  y servicios requeridos. </a:t>
            </a:r>
          </a:p>
        </p:txBody>
      </p:sp>
      <p:sp>
        <p:nvSpPr>
          <p:cNvPr id="3" name="AutoShape 2" descr="data:image/jpeg;base64,/9j/4AAQSkZJRgABAQAAAQABAAD/2wCEAAkGBhQQEBQUEBQWFBUVEBQUFRQUFhgXFhQVFBQVFBUUFBYXGyYfGBkkGRUUHy8gIycpLCwsFR4xNTAqNSYrLCsBCQoKDgwOFA8PFykcFBwpKSkpKSkpKSkpKSkpKSkpKSkpKSkpKSkpKSkpKSkpKSkpKSkpLCkpKSkpLCkpLCkpKf/AABEIAMEBBgMBIgACEQEDEQH/xAAcAAABBQEBAQAAAAAAAAAAAAAAAgMEBQYBBwj/xABEEAACAQIDBQUFBAcGBgMAAAABAgADEQQSIQUxQVFhBhMicZEyUoGhsUJywdEUFSMzYoKSQ1OiwuHwBxY0c7Lxg5PS/8QAFwEBAQEBAAAAAAAAAAAAAAAAAAECA//EABsRAQEBAAMBAQAAAAAAAAAAAAABERIhMQJB/9oADAMBAAIRAxEAPwD09NlJxufjb6SUtNUGgAHpMxju071rphlenp+9dLW+6D/7kXD7Op2vUBrud71iW1/hS9lHr5yZb6nTZqwO4g+Wsaq4xF3sPIan0EyVXZFJv7NV6oMh9VtGDS7hkvXIR6i0173xKHfRFZvaUMdAwvYkAjUGTiutTV20PsqT1OnykKttJ242HJdPnvkZlsSDvBsZAx2McMEopnci5JNlQaC7eo9RvvaWSGp0JDp4OoR46zX/AIFVR8LqTOvg3t4azg8MwRh8RlB+colwkBK9ZDaqquDuanob8sh3noNTwBk2nUDAMpBB3EbjAi0cB3a1AlyHqvVyk+yXNyqn3Qb2HAacJzZqFXuVI0PDfpw5ybIb7RBbJS8bcbeyvm27/fwjEbfZiNkXNp4V+glkJhsNjKqIq94xIG8Egam9gOQ3ayXS29WH2r+YEYa10JQYbtMb2dL9V/I/nLJds0j9sDofxhU2ETTqBhdSCOYN4qAQhCAQgTIKbZpmpkvY8CdATyvzgToQhAIQhAIQhAIQhAIQhAIQhA80wyRvD46pVLCki5UYoXdtCwsSAF36EceIkzDDKQRvBBHwleMA+HVu48S9/VrKh1I78h6lNuLDMLqw1F7EcTq1mJndVj9umPJGP1eNDZJcg1370K6uqlQqhkYMpIG+xANunGIpdoKe6pmpnkwNvUfjaTqWLRhdXUjowMyp0yFidkU6jl9VdggLqxDEUwwT0DEf+hHam0aS76iD+YfnGjtilwJb7qM30EKb/Qq6+xWDDlVS/wDiGsExtZWC1aV8xsGpHNc77ZTrewOm/TdOvtJz+7oOer2QfPX6SP8AqqpX/wCrK5MysKSc0YMCW3jUDdr1EqLe1xrx4EfIg/jIn6op5iwzAnU5XdbnffQ75OZiSSd5NzEyKhVNj029rOw5Go5H1j+GwqUly01CryHPmTvJ6mPRJlSuXiHq2IFwtwzEncqIMztbjYcOsVIO18V3SZwASLr4hcEOMrKRxBH0lxlYDEK3skW5Ag+pG+Knm9btL3bZDRoFRkDOU8QzWudDrZSD8TLHAbSBa5qHDg8VuyA77MvLrru3Rxa1v8Dj2otdfiDuMv8ADdoqbe3dD11HqJjsG9Sw7zI4Ps1qRzI3Q8UbzAvwkqZxW1p42m251PxEW2IUb2A8yJh4WgaDau3FsVpm9954f6zPtrv1vv6whAudlbfK2Wrcjg+8jo3Mdd/nvmgpVgwupBHMG4mGi6VZkN1JU9DaBuYTK0u0FVd5DfeH5Wjp7TVPdT5/nAttq7S7ldNW4X67vofSZ/8A5grD7V+mVfwEjYrGNUN3N/p8BIGKrhQSxsANSZZGbV7S7ZlT+0QEcSmhHwOh9RNHgcclZA9M5lPHqN4I4Ecp5O20O8/dIz8iNFPkTv8ASbbsFQqLSqd4uQswOUG9tCLnrYL6TVkSW/rUwhCYbEIQgeZ19sUqeha7e6viPy3fGJGNr1P3dIIPeqn/ACjWPbP2bTojwLr7x1Y/H8rSZLUVzbMqVP3tYnoiqB8wbxGF7OUkGoLnXV8pIub8FA03ai8tISaqqXYjLmyVnFyCoyU7Ja9wMircG4339nrO5cUm5qdUdRlPysJaQl1MVS7dym1em1M8/aH5/Iyyo11cXQhhzBvO1KYYWYAg7wRcehlLtBKeEK1MxpIzhWbeqZtFaop9qnfQn2lve5FwCryE7lI0YWI0IBuLjfY8ROSAMQTFmIaWM0mQNuYPvaJGYJYhrtu04H1k6M1lp1RTzAPTqIHpk7iwAzoRe2Ybx0boZpI85fAo1ZO9fwtmznMovrZFQHxkZLAsBYW9JmG2RWqrYKXsLZrWDGxGZifDcg8Da5M39DA00uUpopOpKqoJ8yBcyQZnWsZjsn2SbB4itXaqb1qYQ0V9gbrsx+02mlt2Y6maaEJFEIQgEIQgEIQgE5OyBjNsU6Zyklm9xRdpUS3Mr9oUiwGU7mBIIuGW/iHpeMV9tkalFpjnWqKnyMaTabOhdTRZAbXV2sTwCtlsT0E1HO61uDanl/ZZQOgsR0I3j4y+2Otqd/eYn4bh9JhMC2cXyujA2IYFSNL6cxLqhtmsv2s33gD8xY/OKsbANO3mcpdpj9tAeqm3yI/GSl7U0AVDt3eYgDPYAk6AXBMzjWrqESDCRdea1dnPb9nWqBuGdrj4jLGdnY2r3jUqhRmQBmUELUCEgCqq7nS5Fyuo4gHSM4ja1Z/Dh6LX95rC3roPMn4STsvY/dv31Vs9Y0u7za2VLhiovvJKrcn3QBbW9FpCEJFNYqtkQsBcgaAm1zwFzulbs969dBULimraqEVTdeDXN9CNQeI13GSdubM/ScNVo5spqUmVX91iLAkDeOB6E21kFdstRIFamVBVNBY5CqKjKh3Ol1uCDuPpUTmwFQ/27/AIPmFjFPs5TzZqhaqdDaobrcEMCR9rUDfppuj1PbtFv7QD711+ojv61o/3tP8ArX84U/XrhFLObAakmVtDbZrE9xTLAG2Zmyj5Ayv7TbbDUcmGYNVd0pqAL61GCAqCLGxOb+WaKjhVpKKdP2EGVeoGmYniTvJ4kwiFUxlVRdqIIHuPc+hURmht6k5sSUPJxb57paNIWMwSVfbGvvDf68R0On1liU/MjsDbqqncYgXom2q+1TcbqiHne/nLnZ9Y0mamx9kAlSb5UJsKtMnfSvoQdUO+41lD2h2P3FS6+w5JA908V8tdPThKjSHHPhwDV/bUW9jEU9QRyYe903+e+WOGxiVRemwby3jzG8TB4DadWgGNE6WGZGAZGuQAHU6HU+flFviRfNbKb3uhItHHV1v4TNbO2gXUFa7rrbxhXG7mwBj742oWCiuCT7qU79N7b+gBmcXUvb2JqIid2H8VVUJQKWGYgDRiBx3yJh6pJIarWRhcEMUaxB6AjW/OVu1adYU2qt3tkVmLVSEOUAlslIXYm17Zsovbfxb2VtIVs9UNmDsWU/wkm2/XcB6y4i4/THBOWvcA656akddVsYin2lIPiVXHvUsw9VcfjIArWo1G55z6kgTN1sSadNWVirZwVINjcXbePL6c5chr0nBbQp1hem1+Y3EeYkmeb7L7RZmBxJFI3umJQWyf99ALMn8Ysw4h5v8ABVmZf2gAcWvlN1YEXV0I0KsNQRpM4peIqZVY7rA68usyWwdgnaNJ65qPQWpUcItMWvTDFQ1RrhmY2J3ga7uM19SkGBB3EEH4xvZOGGGpLTXVUFl4G3C/XrKywdH/AIIOldagxS1AGzEVEZWPLUM19bS87aIcHsipTuCzArpu1HC/lNgMd/D8/wDSRNqbKpY5MpvmS5C3tYkWGZT8jJsaYTsTtSrR2bRV2UnOSneE603Ngg1vdSpNuVXTcZqjtRwLtSFua1Ut87Sj2ZhA2Lp01HhpAacrE2v18Inoi0FIF1B8wD9ZZ2lZKpjsQ+lGiATxZg3yWSNl9ky1RXxTd5UJFh9lb9JqHsBYaeUd2fhjmDnQDd1l8RdrCJV4TIxQhKGl2kZWy1qRU9NGtzyNraXGFxaVVzIbj5joRwMNnoQJlNje0qqctId426+5b9Dvb4esguZxhcWOo5Hd6Spo0MRU1qOaY91AF+ZBb1jlbZL5Tkq1M1tC1RrX66H6QicmFRfZUC+8AWHoNIDCpp4Rp0lZsPaDvmDsHyv3bjdUo1LEhaq7iGAJDC4POXEqm6eHVTcKAbWvbW3K++0chOEyBDyl2rt5KPh9p/dG4eZ/CRttdoiSKWHuzMcoK6lieCfn/wC4/sXYIo+OpZqx1vvWn0Tm38XppqdM1T7XpYx6ZxCqEekCVUizFG8NRSu/KULaMb3A85QU3NYCoSyZ/FkDaLfgDYNbzJnpxICktuAJOl9ALnTjpPKH7QYfEVWGEzKL+GnVAUnj+zsSCP4d/nwC+p07oACNOG7Xn59TGqykA3jOBV/tG3lL3CbPU7/F5/lNy9JVRhq5WlYe9f1EmbIFqtIn37y/GyqJGqL8Lj6GKOyKJAHdggEEatvBBB38wD8IRFx+3Fq4o4QC7CilU8QVZiGUjoMp65pOpYVFFgqgcgoH4RrHYylhkao9kHhzEDU+JaYJtqdWQdLiRv15Sbcx+KsPwmK1E2pgqTKVKAA77eH6SqxXYSnXFNhUZFykhbBrrUyEEm4tcKNNdG4HQSq2OQ03sw9kjeOIt+MXQx9TuadelaondU1xFMad3UVFQsBqVU5QQdRz4SYpmn2IVf7QnzQf/qXGxtmDC0FoqzOqs5XPbwKzZhTW25BwGu8+QVgNq06w8B14qdGHw4/CS4HIThMLwzrsaxNwM6mzrqp+Psnmp3EfkIzjNrU6Q8bC/ujVvTh8ZVUq9XGVAQpp0ENyTva31+nnvjFa3DbLpM3fKmV3UFiNCdOI3X1Osslw/nGMJoqjoJOSSVRTw45eslKIhBHVWVChCKAnZUYTF4VKiZaguu/eVKn3kYaow5iUGyK5FerSLA1aGR84sP0rDVGChnUad6hIuRofjLD/AJfQ+0S33mZvxA+UfwGxaVBi6L42XKXOrZb5sg5LfWw4gXvYSNK3tZiCFRFbWo601pjfUqOwVFvuAuSdeAJ4SbsXZFOggK+JyNah3tf3eS9PWK2zsYYgUiHNOpRrLWp1AA1mUEWZT7SkE8QRvvzj4XYTItu8bfpkqMotyylT1gXEJncbWxGHJbMTTG9nKuo++wAKjqRbrLfZ+0DUuHUo4AJU7ip3Op4qecKqcBh69KviwaSWqVqT061jZlVTcHu/FcMfZbQa85O7zEnhTH8j/iwlpCNRVhMSd7qPKmL/ADeR8RsarV0qVTbkbW/oXQ+svIljArMBsenh7lBdiLM7asRyFtFHQfG9pJvF1IhVmoxRX/dv/wBt/wDxM+f+0OxDTPe0x4G1NvsMfwJ/LlPodVuLHdynnu2Nkfo9VkIuhuUvqCh4Hnbcf9ZG4wOxu3FWjZao71Ops48m4/G/wm12V2/wzWBc0zyqC3+IXHzmY2t2KDXbDkA/3bbv5Tw8j6ymwnZWu75WQ0wDqzf5fe+Gkdw6e14Xa9NwCtRSDusw/OSTtSmo1dB5sPzmDwmzRTUKNwAAv0FpIFK0stZxbdoNoLWGWn4zkdDoctnXKwa48QtwF9wOhAIq6AyqASTYAXO82G+Stk1R3hXj3Zb4KCB/5yZVw+qjqokzV3FFtXFmnRZwM2Qq1t1wrqTr5AyVsfHVKOR0Yq+UXI43GoI3Eb9DLHEYPvqgpplFgc17eLgdLagRupscrfKymxta4BPlHzMKlVsfSqi7J3VW/t0v3Z6lN6H7tx0EnbP2pW1GanUAAsztY6mw1G/4zPWtvml7CITXc/ZFLXlmzDLfrbN6zdkZSVbEvuKD7iM310jo7OV6n7yq9uWiD0H5TWXheTBQYPslSp6tqf8AfE6+lpOrUhoiiwuBYcuPyk12naNHW8lWHKaySgiUSSESYxdLQx9DGlSOqJpDghBYSDEwnGYAXJsOZ0Eh1ttUU31FJ5L4j/hvI2mwlPW28bfs6TW96oRTX575EqUMTiPaayngt0T4sdW+AaXE1J2z2jp0gVFnO5tfCAdCCeJtfT1jHYrCuuFXvAQorVjhww8S4eoVKKeQLBmA4ArzkrA9mqaEFwHYbgR4B5Kd56n4AS3gEIQkURLRUS0JTLTgnXggm2DqiR9pbMTEJlfzVhvU8x+XGSVipluPP9obKfDtZx4b6OPZP5HofnINQXdR1E9NdAQQQCDoQdQfMSnxHZSizZkBQg3sNV/pO74ETXJMVz4JCfZH2eHMm+6QBRUVSABYOoHqfymhbY9TgyHUcGG7pc/WNp2auxLVLXN/ANeO4sTzPCSUsVfZvZy1q2IZr6FFBBtvBJHyEvn2Eh3M4sbj2Tr8VkzCYNKS5aYsL35kk7yTxMek1WD21gKmHxKMTemc3ita5OovyIJb1EXTrhtxlJ/xi25XpVqFOm5RO7NQ2OjPmK+IcQFA0PvGVXZztpRey4kCm3vj2D58V+kDeNhxVyrbWxJPHeLa+svOzmB/Rs59rOR0sBw6yHsp0sCliDaxGoPxEvsPLEqWMUx4ARQJO8zlNZISnNsk00kqmsSlOSkpyYaVTWPosSiR1RJilBYsCdURUg5aE7CRceK7T2fXoKO5wS4kgb+/49EbKfgAZE2Ztet3ebEUf0Z+8Ze6KNSGVQpDZwoJvmO428J56byAMauM7hNuoNe5F/eRlc+p8XzljS7Q0W3tlPJwR893zj9fZVF/bpITzygH+pbH5yBX7LU29hnTpfOvo2v+KOhb06oYXUhhzBBHyipk63Z6tSOan4+tI5X/AKGOvwY+UVge0tRSVqftMpswIyVU+8pG/wAx8Yw1qoRjCY5Kq5kNxx5g8iOBjxMiuxDRWaIqVAN8sSm2nVkariRO0q15piJqxUjjECcOLEzjaTC8gvtADrItTaol4pq2Lic72Uh2nOfrHrLxNXfew74Sj/WMj43aDFCENmYhQeV9LxxNU/bHZS46uVb2QoVWXVgy3zZOdr2PDnFbF/4Y0KYBZATzqeM+hso+Cnzlzs2mlG+XxNexY8LfYXlb636mWa4yMhppdnJRsqceA3C3w6/KW2DQyNhqJqPfgBbz/wB6S6oYa0Z2ml0UkynTnKVOSqazSErSjyJFBYsLAFEcCwCxYEzaACdhOzDcEIQhXnxxM5+kdZmG2uYn9ZHnNYzrU/pI5zhxo4TLfrLrENtU8Iw1qGx0r9p4ZMSAL5KoH7KsvtIeCn3kPFTprwOsomx7HjEjGsNVvca332tGGpOwceWVqgHd1aVUUMVSHs+L93VQHcp5cCethdHaQ5zM7ExF3x+JPsVWo0kv9upSbvHI6Kcq/G3CAxJ4SjSttTTUyDiNscpStWJibyos1xtzcx79Y2lPnhmgxbNtM/6RmptIyuvCDEl8aTEfpBjMI0w738735jMLxph7vjFCt1tyPIg3B+Uj3nby6Yn7JwhItfcdedyb/jvmnwGCVeF+p1mMpVipupIMsqPaOqvJvMflaZwbqgknUxMFT7ZVB9hD6/nLjZXbFajBXXIeYNx8eQ6/hrKNckkJIVKtJlNo1MPqI6FjSR4SUdAnYQmWsE7CEjQhCEDwC85FQ37ptCQLmw3yZhcKpBLEtY2OUqEU8mqt4b9FuZB7jPiHQnwUKSvWym12qG1OgpGozb2O/Kptqbx6tXLWvuAsqgWVRyVRoB0EIsFxdNNwp/y0zUP9VUr8ljeI2rmBBDMDwZrL/RSCehJlazxOeRcSKtcta9gFFlUAKqjkqjRR5Ru8aDRykw7wJZnZr5UWwLWF2NzoqgaljoICrwOm+WI2mKeikdRRVQv/ANtVSz+eUTv/ADATvarutqaVQf0mmv1EaKy8LyRXDOcy2qjee6QJVHU0ft/yFjIqkMuZCGHMcOhHAyhV4Zo2TOSBzNDNE9TuEn7OwbObjSxsSRfL0AOjP8l43OksmpSaGBJtnOUHcLEs33VGp89BLrC7IS2igH3qi5yf5c1hF0aSpe2872OrN94nUyRTxAE3JGLS62y0K+zTJ36plBPmpuBM5W2U+YhU1sTkFzoN5XUkj5zSfpEi4lb+Y1BG8EbiOscV1l7wvLPav7Wkta1n7w0qtvtMBmWpbmQGB5lL8ZUzDReaKp1CpBHCNidJsLncI0en7ExOekp6D6S7oGZnsqhWggIsSoNjwvr+U09ASfomU4+I1TEdEVHZ2cnZloQhCFEIQgfPmeTtja16fmbeeU2+dpACxynUKkFdCCCDyI1E0yTsfUbSH2hjKDde7CMqn/GsSzSVj6Zp1WxtBS9KrT7rG0VF2pW1WsANWUEDXhlF41RpirY0iHDeyVO+PVMZZ3LJn6sq/wB2+m/wnTjyim2W6qWqWpqBcmowWw8jr8oxENLDU6D84nYzFqNbEtvxFTuaPTDUTqR0apr/APHFVtnCsBmLJQ41N1SsOK4dTqAd3eHQA6XOgfr1s1gAFVVCIi+yiKLKo+EKYtDLFWnYCQLbtI5Uomq2dCExHvH2K/8ABWHBjuD+t+PIQEUqoqglQVZTlqUm9qm3I9OR/wBnoWdxNBqhFSkQMQgsCfZrp/dVOvI/7MvYmFXGK2TOjhsrUyuqG1zmPDz6jnKhnBYU1X5KupI8yLjrcEDlZjwF71TlAVRYAWCj6ARqhhu7AQam+tuLbtOgAAHRRLzZuy7anUn/AHYSxKjYTZhbV/QfiZc4fZ4XcJLo4S0lpRnSMVXvggRqAfOVeP2ZlBKfEflNMaUZq4eaRhlwJajVVQTmYOLC5DqTY25ZWcekgr2ecrcMt9LqwZWBPAgiavCUO7Zl5MfTh8rS2SpznO/LcrzunsUlsveUyeS3Y/SXeB7IhSGraga2Ol7brD8TNYHA3aeWkiYklzkXefl1Mz4untjpdb8yT8L2HyAl9QpRjAYDIoA4AD0lilO0z4OosWITsjUghCEiiEIQCEIQPn6EJ2bZLoYhqbBkYqw3EGxnWamzFmooGOpekWosTzYUzkJ6lY1JFHZ9R/YRj5CQPDaXWv5HEflTB+cZOKF7qihvfbNUfzDVS1j1AEebYlcf2Z1Nt4+l5HxGCqU/bRl6kED13QG6lUsSWJYneSbk+ZMTOwlBCEIUTsIQCX3Z6q2ZnbcQVud7EWseu46+UoqdMuyovtMco+O8/AazVYbBgMtJTooO7jwP4D4Qh/ZWDzEueJNvXfNLhsNGMDhbAACW1ClJErtOjHu7jqJHAk6bjKKaUQ1KTTSie6l5M4qMRswOb7jzH4xj9VPwYehl+KMWKUX6i4oqWx2PtN6D85Z4PZypuGvE8TJgpxYWYv01I4qxUJ2YakEIQkaEIQgEIQgEIQgfP8IQm2Vv2a/e/CaPaPDynYR+hvE/Y+9/lMott8YQliVSCdhCRRCEIV2EIQJ/Z7/q6f3H/wAs0Wzv338p+ohCS+I1WE3SxpzkJYlS6cchCKy6IQhICdhCB0RQhCRuCEISNCEIQCEIQCEIQCEIQP/Z"/>
          <p:cNvSpPr>
            <a:spLocks noChangeAspect="1" noChangeArrowheads="1"/>
          </p:cNvSpPr>
          <p:nvPr/>
        </p:nvSpPr>
        <p:spPr bwMode="auto">
          <a:xfrm>
            <a:off x="63500" y="-8890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hQQEBQUEBQWFBUVEBQUFRQUFhgXFhQVFBQVFBUUFBYXGyYfGBkkGRUUHy8gIycpLCwsFR4xNTAqNSYrLCsBCQoKDgwOFA8PFykcFBwpKSkpKSkpKSkpKSkpKSkpKSkpKSkpKSkpKSkpKSkpKSkpKSkpLCkpKSkpLCkpLCkpKf/AABEIAMEBBgMBIgACEQEDEQH/xAAcAAABBQEBAQAAAAAAAAAAAAAAAgMEBQYBBwj/xABEEAACAQIDBQUFBAcGBgMAAAABAgADEQQSIQUxQVFhBhMicZEyUoGhsUJywdEUFSMzYoKSQ1OiwuHwBxY0c7Lxg5PS/8QAFwEBAQEBAAAAAAAAAAAAAAAAAAECA//EABsRAQEBAAMBAQAAAAAAAAAAAAABERIhMQJB/9oADAMBAAIRAxEAPwD09NlJxufjb6SUtNUGgAHpMxju071rphlenp+9dLW+6D/7kXD7Op2vUBrud71iW1/hS9lHr5yZb6nTZqwO4g+Wsaq4xF3sPIan0EyVXZFJv7NV6oMh9VtGDS7hkvXIR6i0173xKHfRFZvaUMdAwvYkAjUGTiutTV20PsqT1OnykKttJ242HJdPnvkZlsSDvBsZAx2McMEopnci5JNlQaC7eo9RvvaWSGp0JDp4OoR46zX/AIFVR8LqTOvg3t4azg8MwRh8RlB+colwkBK9ZDaqquDuanob8sh3noNTwBk2nUDAMpBB3EbjAi0cB3a1AlyHqvVyk+yXNyqn3Qb2HAacJzZqFXuVI0PDfpw5ybIb7RBbJS8bcbeyvm27/fwjEbfZiNkXNp4V+glkJhsNjKqIq94xIG8Egam9gOQ3ayXS29WH2r+YEYa10JQYbtMb2dL9V/I/nLJds0j9sDofxhU2ETTqBhdSCOYN4qAQhCAQgTIKbZpmpkvY8CdATyvzgToQhAIQhAIQhAIQhAIQhAIQhA80wyRvD46pVLCki5UYoXdtCwsSAF36EceIkzDDKQRvBBHwleMA+HVu48S9/VrKh1I78h6lNuLDMLqw1F7EcTq1mJndVj9umPJGP1eNDZJcg1370K6uqlQqhkYMpIG+xANunGIpdoKe6pmpnkwNvUfjaTqWLRhdXUjowMyp0yFidkU6jl9VdggLqxDEUwwT0DEf+hHam0aS76iD+YfnGjtilwJb7qM30EKb/Qq6+xWDDlVS/wDiGsExtZWC1aV8xsGpHNc77ZTrewOm/TdOvtJz+7oOer2QfPX6SP8AqqpX/wCrK5MysKSc0YMCW3jUDdr1EqLe1xrx4EfIg/jIn6op5iwzAnU5XdbnffQ75OZiSSd5NzEyKhVNj029rOw5Go5H1j+GwqUly01CryHPmTvJ6mPRJlSuXiHq2IFwtwzEncqIMztbjYcOsVIO18V3SZwASLr4hcEOMrKRxBH0lxlYDEK3skW5Ag+pG+Knm9btL3bZDRoFRkDOU8QzWudDrZSD8TLHAbSBa5qHDg8VuyA77MvLrru3Rxa1v8Dj2otdfiDuMv8ADdoqbe3dD11HqJjsG9Sw7zI4Ps1qRzI3Q8UbzAvwkqZxW1p42m251PxEW2IUb2A8yJh4WgaDau3FsVpm9954f6zPtrv1vv6whAudlbfK2Wrcjg+8jo3Mdd/nvmgpVgwupBHMG4mGi6VZkN1JU9DaBuYTK0u0FVd5DfeH5Wjp7TVPdT5/nAttq7S7ldNW4X67vofSZ/8A5grD7V+mVfwEjYrGNUN3N/p8BIGKrhQSxsANSZZGbV7S7ZlT+0QEcSmhHwOh9RNHgcclZA9M5lPHqN4I4Ecp5O20O8/dIz8iNFPkTv8ASbbsFQqLSqd4uQswOUG9tCLnrYL6TVkSW/rUwhCYbEIQgeZ19sUqeha7e6viPy3fGJGNr1P3dIIPeqn/ACjWPbP2bTojwLr7x1Y/H8rSZLUVzbMqVP3tYnoiqB8wbxGF7OUkGoLnXV8pIub8FA03ai8tISaqqXYjLmyVnFyCoyU7Ja9wMircG4339nrO5cUm5qdUdRlPysJaQl1MVS7dym1em1M8/aH5/Iyyo11cXQhhzBvO1KYYWYAg7wRcehlLtBKeEK1MxpIzhWbeqZtFaop9qnfQn2lve5FwCryE7lI0YWI0IBuLjfY8ROSAMQTFmIaWM0mQNuYPvaJGYJYhrtu04H1k6M1lp1RTzAPTqIHpk7iwAzoRe2Ybx0boZpI85fAo1ZO9fwtmznMovrZFQHxkZLAsBYW9JmG2RWqrYKXsLZrWDGxGZifDcg8Da5M39DA00uUpopOpKqoJ8yBcyQZnWsZjsn2SbB4itXaqb1qYQ0V9gbrsx+02mlt2Y6maaEJFEIQgEIQgEIQgE5OyBjNsU6Zyklm9xRdpUS3Mr9oUiwGU7mBIIuGW/iHpeMV9tkalFpjnWqKnyMaTabOhdTRZAbXV2sTwCtlsT0E1HO61uDanl/ZZQOgsR0I3j4y+2Otqd/eYn4bh9JhMC2cXyujA2IYFSNL6cxLqhtmsv2s33gD8xY/OKsbANO3mcpdpj9tAeqm3yI/GSl7U0AVDt3eYgDPYAk6AXBMzjWrqESDCRdea1dnPb9nWqBuGdrj4jLGdnY2r3jUqhRmQBmUELUCEgCqq7nS5Fyuo4gHSM4ja1Z/Dh6LX95rC3roPMn4STsvY/dv31Vs9Y0u7za2VLhiovvJKrcn3QBbW9FpCEJFNYqtkQsBcgaAm1zwFzulbs969dBULimraqEVTdeDXN9CNQeI13GSdubM/ScNVo5spqUmVX91iLAkDeOB6E21kFdstRIFamVBVNBY5CqKjKh3Ol1uCDuPpUTmwFQ/27/AIPmFjFPs5TzZqhaqdDaobrcEMCR9rUDfppuj1PbtFv7QD711+ojv61o/3tP8ArX84U/XrhFLObAakmVtDbZrE9xTLAG2Zmyj5Ayv7TbbDUcmGYNVd0pqAL61GCAqCLGxOb+WaKjhVpKKdP2EGVeoGmYniTvJ4kwiFUxlVRdqIIHuPc+hURmht6k5sSUPJxb57paNIWMwSVfbGvvDf68R0On1liU/MjsDbqqncYgXom2q+1TcbqiHne/nLnZ9Y0mamx9kAlSb5UJsKtMnfSvoQdUO+41lD2h2P3FS6+w5JA908V8tdPThKjSHHPhwDV/bUW9jEU9QRyYe903+e+WOGxiVRemwby3jzG8TB4DadWgGNE6WGZGAZGuQAHU6HU+flFviRfNbKb3uhItHHV1v4TNbO2gXUFa7rrbxhXG7mwBj742oWCiuCT7qU79N7b+gBmcXUvb2JqIid2H8VVUJQKWGYgDRiBx3yJh6pJIarWRhcEMUaxB6AjW/OVu1adYU2qt3tkVmLVSEOUAlslIXYm17Zsovbfxb2VtIVs9UNmDsWU/wkm2/XcB6y4i4/THBOWvcA656akddVsYin2lIPiVXHvUsw9VcfjIArWo1G55z6kgTN1sSadNWVirZwVINjcXbePL6c5chr0nBbQp1hem1+Y3EeYkmeb7L7RZmBxJFI3umJQWyf99ALMn8Ysw4h5v8ABVmZf2gAcWvlN1YEXV0I0KsNQRpM4peIqZVY7rA68usyWwdgnaNJ65qPQWpUcItMWvTDFQ1RrhmY2J3ga7uM19SkGBB3EEH4xvZOGGGpLTXVUFl4G3C/XrKywdH/AIIOldagxS1AGzEVEZWPLUM19bS87aIcHsipTuCzArpu1HC/lNgMd/D8/wDSRNqbKpY5MpvmS5C3tYkWGZT8jJsaYTsTtSrR2bRV2UnOSneE603Ngg1vdSpNuVXTcZqjtRwLtSFua1Ut87Sj2ZhA2Lp01HhpAacrE2v18Inoi0FIF1B8wD9ZZ2lZKpjsQ+lGiATxZg3yWSNl9ky1RXxTd5UJFh9lb9JqHsBYaeUd2fhjmDnQDd1l8RdrCJV4TIxQhKGl2kZWy1qRU9NGtzyNraXGFxaVVzIbj5joRwMNnoQJlNje0qqctId426+5b9Dvb4esguZxhcWOo5Hd6Spo0MRU1qOaY91AF+ZBb1jlbZL5Tkq1M1tC1RrX66H6QicmFRfZUC+8AWHoNIDCpp4Rp0lZsPaDvmDsHyv3bjdUo1LEhaq7iGAJDC4POXEqm6eHVTcKAbWvbW3K++0chOEyBDyl2rt5KPh9p/dG4eZ/CRttdoiSKWHuzMcoK6lieCfn/wC4/sXYIo+OpZqx1vvWn0Tm38XppqdM1T7XpYx6ZxCqEekCVUizFG8NRSu/KULaMb3A85QU3NYCoSyZ/FkDaLfgDYNbzJnpxICktuAJOl9ALnTjpPKH7QYfEVWGEzKL+GnVAUnj+zsSCP4d/nwC+p07oACNOG7Xn59TGqykA3jOBV/tG3lL3CbPU7/F5/lNy9JVRhq5WlYe9f1EmbIFqtIn37y/GyqJGqL8Lj6GKOyKJAHdggEEatvBBB38wD8IRFx+3Fq4o4QC7CilU8QVZiGUjoMp65pOpYVFFgqgcgoH4RrHYylhkao9kHhzEDU+JaYJtqdWQdLiRv15Sbcx+KsPwmK1E2pgqTKVKAA77eH6SqxXYSnXFNhUZFykhbBrrUyEEm4tcKNNdG4HQSq2OQ03sw9kjeOIt+MXQx9TuadelaondU1xFMad3UVFQsBqVU5QQdRz4SYpmn2IVf7QnzQf/qXGxtmDC0FoqzOqs5XPbwKzZhTW25BwGu8+QVgNq06w8B14qdGHw4/CS4HIThMLwzrsaxNwM6mzrqp+Psnmp3EfkIzjNrU6Q8bC/ujVvTh8ZVUq9XGVAQpp0ENyTva31+nnvjFa3DbLpM3fKmV3UFiNCdOI3X1Osslw/nGMJoqjoJOSSVRTw45eslKIhBHVWVChCKAnZUYTF4VKiZaguu/eVKn3kYaow5iUGyK5FerSLA1aGR84sP0rDVGChnUad6hIuRofjLD/AJfQ+0S33mZvxA+UfwGxaVBi6L42XKXOrZb5sg5LfWw4gXvYSNK3tZiCFRFbWo601pjfUqOwVFvuAuSdeAJ4SbsXZFOggK+JyNah3tf3eS9PWK2zsYYgUiHNOpRrLWp1AA1mUEWZT7SkE8QRvvzj4XYTItu8bfpkqMotyylT1gXEJncbWxGHJbMTTG9nKuo++wAKjqRbrLfZ+0DUuHUo4AJU7ip3Op4qecKqcBh69KviwaSWqVqT061jZlVTcHu/FcMfZbQa85O7zEnhTH8j/iwlpCNRVhMSd7qPKmL/ADeR8RsarV0qVTbkbW/oXQ+svIljArMBsenh7lBdiLM7asRyFtFHQfG9pJvF1IhVmoxRX/dv/wBt/wDxM+f+0OxDTPe0x4G1NvsMfwJ/LlPodVuLHdynnu2Nkfo9VkIuhuUvqCh4Hnbcf9ZG4wOxu3FWjZao71Ops48m4/G/wm12V2/wzWBc0zyqC3+IXHzmY2t2KDXbDkA/3bbv5Tw8j6ymwnZWu75WQ0wDqzf5fe+Gkdw6e14Xa9NwCtRSDusw/OSTtSmo1dB5sPzmDwmzRTUKNwAAv0FpIFK0stZxbdoNoLWGWn4zkdDoctnXKwa48QtwF9wOhAIq6AyqASTYAXO82G+Stk1R3hXj3Zb4KCB/5yZVw+qjqokzV3FFtXFmnRZwM2Qq1t1wrqTr5AyVsfHVKOR0Yq+UXI43GoI3Eb9DLHEYPvqgpplFgc17eLgdLagRupscrfKymxta4BPlHzMKlVsfSqi7J3VW/t0v3Z6lN6H7tx0EnbP2pW1GanUAAsztY6mw1G/4zPWtvml7CITXc/ZFLXlmzDLfrbN6zdkZSVbEvuKD7iM310jo7OV6n7yq9uWiD0H5TWXheTBQYPslSp6tqf8AfE6+lpOrUhoiiwuBYcuPyk12naNHW8lWHKaySgiUSSESYxdLQx9DGlSOqJpDghBYSDEwnGYAXJsOZ0Eh1ttUU31FJ5L4j/hvI2mwlPW28bfs6TW96oRTX575EqUMTiPaayngt0T4sdW+AaXE1J2z2jp0gVFnO5tfCAdCCeJtfT1jHYrCuuFXvAQorVjhww8S4eoVKKeQLBmA4ArzkrA9mqaEFwHYbgR4B5Kd56n4AS3gEIQkURLRUS0JTLTgnXggm2DqiR9pbMTEJlfzVhvU8x+XGSVipluPP9obKfDtZx4b6OPZP5HofnINQXdR1E9NdAQQQCDoQdQfMSnxHZSizZkBQg3sNV/pO74ETXJMVz4JCfZH2eHMm+6QBRUVSABYOoHqfymhbY9TgyHUcGG7pc/WNp2auxLVLXN/ANeO4sTzPCSUsVfZvZy1q2IZr6FFBBtvBJHyEvn2Eh3M4sbj2Tr8VkzCYNKS5aYsL35kk7yTxMek1WD21gKmHxKMTemc3ita5OovyIJb1EXTrhtxlJ/xi25XpVqFOm5RO7NQ2OjPmK+IcQFA0PvGVXZztpRey4kCm3vj2D58V+kDeNhxVyrbWxJPHeLa+svOzmB/Rs59rOR0sBw6yHsp0sCliDaxGoPxEvsPLEqWMUx4ARQJO8zlNZISnNsk00kqmsSlOSkpyYaVTWPosSiR1RJilBYsCdURUg5aE7CRceK7T2fXoKO5wS4kgb+/49EbKfgAZE2Ztet3ebEUf0Z+8Ze6KNSGVQpDZwoJvmO428J56byAMauM7hNuoNe5F/eRlc+p8XzljS7Q0W3tlPJwR893zj9fZVF/bpITzygH+pbH5yBX7LU29hnTpfOvo2v+KOhb06oYXUhhzBBHyipk63Z6tSOan4+tI5X/AKGOvwY+UVge0tRSVqftMpswIyVU+8pG/wAx8Yw1qoRjCY5Kq5kNxx5g8iOBjxMiuxDRWaIqVAN8sSm2nVkariRO0q15piJqxUjjECcOLEzjaTC8gvtADrItTaol4pq2Lic72Uh2nOfrHrLxNXfew74Sj/WMj43aDFCENmYhQeV9LxxNU/bHZS46uVb2QoVWXVgy3zZOdr2PDnFbF/4Y0KYBZATzqeM+hso+Cnzlzs2mlG+XxNexY8LfYXlb636mWa4yMhppdnJRsqceA3C3w6/KW2DQyNhqJqPfgBbz/wB6S6oYa0Z2ml0UkynTnKVOSqazSErSjyJFBYsLAFEcCwCxYEzaACdhOzDcEIQhXnxxM5+kdZmG2uYn9ZHnNYzrU/pI5zhxo4TLfrLrENtU8Iw1qGx0r9p4ZMSAL5KoH7KsvtIeCn3kPFTprwOsomx7HjEjGsNVvca332tGGpOwceWVqgHd1aVUUMVSHs+L93VQHcp5cCethdHaQ5zM7ExF3x+JPsVWo0kv9upSbvHI6Kcq/G3CAxJ4SjSttTTUyDiNscpStWJibyos1xtzcx79Y2lPnhmgxbNtM/6RmptIyuvCDEl8aTEfpBjMI0w738735jMLxph7vjFCt1tyPIg3B+Uj3nby6Yn7JwhItfcdedyb/jvmnwGCVeF+p1mMpVipupIMsqPaOqvJvMflaZwbqgknUxMFT7ZVB9hD6/nLjZXbFajBXXIeYNx8eQ6/hrKNckkJIVKtJlNo1MPqI6FjSR4SUdAnYQmWsE7CEjQhCEDwC85FQ37ptCQLmw3yZhcKpBLEtY2OUqEU8mqt4b9FuZB7jPiHQnwUKSvWym12qG1OgpGozb2O/Kptqbx6tXLWvuAsqgWVRyVRoB0EIsFxdNNwp/y0zUP9VUr8ljeI2rmBBDMDwZrL/RSCehJlazxOeRcSKtcta9gFFlUAKqjkqjRR5Ru8aDRykw7wJZnZr5UWwLWF2NzoqgaljoICrwOm+WI2mKeikdRRVQv/ANtVSz+eUTv/ADATvarutqaVQf0mmv1EaKy8LyRXDOcy2qjee6QJVHU0ft/yFjIqkMuZCGHMcOhHAyhV4Zo2TOSBzNDNE9TuEn7OwbObjSxsSRfL0AOjP8l43OksmpSaGBJtnOUHcLEs33VGp89BLrC7IS2igH3qi5yf5c1hF0aSpe2872OrN94nUyRTxAE3JGLS62y0K+zTJ36plBPmpuBM5W2U+YhU1sTkFzoN5XUkj5zSfpEi4lb+Y1BG8EbiOscV1l7wvLPav7Wkta1n7w0qtvtMBmWpbmQGB5lL8ZUzDReaKp1CpBHCNidJsLncI0en7ExOekp6D6S7oGZnsqhWggIsSoNjwvr+U09ASfomU4+I1TEdEVHZ2cnZloQhCFEIQgfPmeTtja16fmbeeU2+dpACxynUKkFdCCCDyI1E0yTsfUbSH2hjKDde7CMqn/GsSzSVj6Zp1WxtBS9KrT7rG0VF2pW1WsANWUEDXhlF41RpirY0iHDeyVO+PVMZZ3LJn6sq/wB2+m/wnTjyim2W6qWqWpqBcmowWw8jr8oxENLDU6D84nYzFqNbEtvxFTuaPTDUTqR0apr/APHFVtnCsBmLJQ41N1SsOK4dTqAd3eHQA6XOgfr1s1gAFVVCIi+yiKLKo+EKYtDLFWnYCQLbtI5Uomq2dCExHvH2K/8ABWHBjuD+t+PIQEUqoqglQVZTlqUm9qm3I9OR/wBnoWdxNBqhFSkQMQgsCfZrp/dVOvI/7MvYmFXGK2TOjhsrUyuqG1zmPDz6jnKhnBYU1X5KupI8yLjrcEDlZjwF71TlAVRYAWCj6ARqhhu7AQam+tuLbtOgAAHRRLzZuy7anUn/AHYSxKjYTZhbV/QfiZc4fZ4XcJLo4S0lpRnSMVXvggRqAfOVeP2ZlBKfEflNMaUZq4eaRhlwJajVVQTmYOLC5DqTY25ZWcekgr2ecrcMt9LqwZWBPAgiavCUO7Zl5MfTh8rS2SpznO/LcrzunsUlsveUyeS3Y/SXeB7IhSGraga2Ol7brD8TNYHA3aeWkiYklzkXefl1Mz4untjpdb8yT8L2HyAl9QpRjAYDIoA4AD0lilO0z4OosWITsjUghCEiiEIQCEIQPn6EJ2bZLoYhqbBkYqw3EGxnWamzFmooGOpekWosTzYUzkJ6lY1JFHZ9R/YRj5CQPDaXWv5HEflTB+cZOKF7qihvfbNUfzDVS1j1AEebYlcf2Z1Nt4+l5HxGCqU/bRl6kED13QG6lUsSWJYneSbk+ZMTOwlBCEIUTsIQCX3Z6q2ZnbcQVud7EWseu46+UoqdMuyovtMco+O8/AazVYbBgMtJTooO7jwP4D4Qh/ZWDzEueJNvXfNLhsNGMDhbAACW1ClJErtOjHu7jqJHAk6bjKKaUQ1KTTSie6l5M4qMRswOb7jzH4xj9VPwYehl+KMWKUX6i4oqWx2PtN6D85Z4PZypuGvE8TJgpxYWYv01I4qxUJ2YakEIQkaEIQgEIQgEIQgfP8IQm2Vv2a/e/CaPaPDynYR+hvE/Y+9/lMott8YQliVSCdhCRRCEIV2EIQJ/Z7/q6f3H/wAs0Wzv338p+ohCS+I1WE3SxpzkJYlS6cchCKy6IQhICdhCB0RQhCRuCEISNCEIQCEIQCEIQCEIQP/Z"/>
          <p:cNvSpPr>
            <a:spLocks noChangeAspect="1" noChangeArrowheads="1"/>
          </p:cNvSpPr>
          <p:nvPr/>
        </p:nvSpPr>
        <p:spPr bwMode="auto">
          <a:xfrm>
            <a:off x="215900" y="-7366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data:image/jpeg;base64,/9j/4AAQSkZJRgABAQAAAQABAAD/2wCEAAkGBhIQEBUQEBAVFBQUFxQWFRUVFBAVEBQQFRcVFRQUEhUXHSYeFxkkGRUVHy8hJCcpLC0sFR4yNTAqNSYrOCkBCQoKBQUFDQUFDSkYEhgpKSkpKSkpKSkpKSkpKSkpKSkpKSkpKSkpKSkpKSkpKSkpKSkpKSkpKSkpKSkpKSkpKf/AABEIAMIBAwMBIgACEQEDEQH/xAAcAAEAAQUBAQAAAAAAAAAAAAAABwMEBQYIAQL/xABNEAACAQMBBAYFBwkDCwUBAAABAgMABBEFBxIhMQYTQVFhcQgigZGxFCMycoKhwTVCUmKSorKzwiUz8BUkQ1NjZHN00eHxVIOTo8MW/8QAFAEBAAAAAAAAAAAAAAAAAAAAAP/EABQRAQAAAAAAAAAAAAAAAAAAAAD/2gAMAwEAAhEDEQA/AJxpSlApSlApSlApSlApSlApSlApSlApSlApSlApSlApSlApSlApSlApSlApSlApSlApSlApSlAr5dwBkkADmTwAHjX1UDekdr0nXW9ksmI+rMroD9J2Yqu+O3AQ4+saCd45QwypBB7QQR7xX1XNOwLWXi1UQdYRHPHICmTuNIo31OOW8ArcfE99dLUClaftB2l2+jqnWK0ssmSkSFQd0c3dj9Fc8ORyfI4sOgu2S01SUWwjeCdgxVH3WR93JIRxzO6M4IHI86Df6UrR9sXSyXTtNMtu27LLIkSvgEpvBmZhnhndQgedBvFK5U6HbT9RgvYme8mmjeRBJHLI8isjMA2AxO6cHgRjjXVdApStb6V7QrHTCiXc267jKoqs77vLeIXkuRjJ58ccjQbJSsV0d6U2uoRddaTrKo4NjIdD3OjYZT5ivrpLr0dhaS3cuSsSlsDmzcAqjuJYge2gydK5pT0gdT6/rD1Ji3s9T1YC7mfoh/pZx259ldC9HddjvrWK7hzuSrvDP0gckMreIYEHyoMjSlW93fxQgGWVIweRd1UE+G8eNBcUr4ilVwGVgwPEEEEEd4I5190Clcn9Ltpuo3dy7fKpYkV23I4neNEVSQv0SCzeJyamnYb0quL6wf5VIZHhlKCRuLshVWG+fziCTx7sUEj0pWG6YdJ49Ns5byQbwjA3UBwXkYhUQHsyTz44GT2UGZpUB6R6R8/Xr8qtYuoJw3VdYJVH6Q3mIbHdwz3ipG2o6y40Oe5s5cb6RFZEPEwyvGCyHsyjc/Gg3FLpGYqrqWHNQylh5jsqrXEljfyQSLNDIySId5XUkMCO0EV2ZoF+bi0gnbnLDFIeGOLorHh2c6C/pSlApSlApSlAqDPSD0SOV0uYN554UC3CJhhFbZYxySgcUyzEZPZVptN213YuJrGyxAsTvE0o4zuyEqxQ8oxkHlk8OYrEbDtZKX9y0khy9tK7M2XJ3GR3JyfWO7vHj3eNB87A9NR9UE8uQsSOImPBGuXG6seTwLGMysF5+rnsrpaueby+67on1jSBmW65LGkZjmMpYj1MA+o2QcD6ZHYK1vo1tj1Oy9UT9fGBjcuMyAd26+Q4x3Zx4UFptW1GSfWLsyMTuStEgJOFjj9VQo7BwJ82J7awvRrWDZ3kF0MnqZUcgdqqwLL7VyPbVneXjzSPLKxZ5GZ3Y82djlifaapxvgg4BwQcHkcdh8KDt9GyAR21HO3ToobzTTOhO/ab0oXsaM4EoPdhRvZ/VI7awtn6Rtr8mLy2sizrgLEjK0b8PpCQgboyOWCeIxnjjQ9T2wXeo3UKTssVp10XWQJ/dvEHXeWZjxkBXORwHhQah0T0YXl9b2rMVWWVEZhjeCk+sVzwzjOK7KRcAAdnCoTu9iwsJL67jbehS0uXtRk9bFcbjYDd5UZ3WHaQeBHHQtG2zatbEf50Zl/RnUSZ+1wf96g6qY44muNel+tve309zI28XkfHHIEYOEVT3BQAPKp0i2qR33R+7uJjHDOEmg3A2A0rx4jMQJ3jne5cfot2CoRi6FXbae2prHm3V9wnPr9xfd/QDYUnvPngN89HGaQajOin5s25Ljs3lkjCHz9Z/eamXaNorXml3VvHxdo95QBks8ZEiqPElMe2oX2KFtO1FXvPmIry2PUO+BHKzSRFAj8s8Dwznv5it22hbcYbN2tbICadTuvIeMETdoH+scd3AA9pwRQc6FcHB/7113s10Q2elWsB4MIw7gkHEkpMjDI4cC+OHdULdItkU/8AltIIt57e6czLKfzYchpg5/SXPDv3l7+Ftr+0zUNP1W8S2uD1S3MwELgPCAHIwqt9AcPzSKDpiuS9q2tyXWrXRdyyxSvDGCTuokZ3MKOzJBJ8SanDZXtUOr9bFNCsU0Sq5KMTG6EkEhW4rg47TzrnXpXeLNf3UyHKyTzup71aRiD7jQSt6OfSYiSbT3f1WXrolPIOpxKF8wVOP1Se+p4rj3oB0jGn6jb3bDKIxDgc+rdSjkeIDE+ype6U+kVDHvR6fAZmGQJZcpD5qg9Zh5laCKdpfRw2Gpzwb28pbrUOMHcl9cA+IyV9lTD6OmnKmnzTB8tLNgrgjdEagL553if/AAa0zUdaTU9DiuL3qzPFfdU88hfeEczGZlUR+tubpPDsEfq8RwvdrvSKbTLy0i0+T5MsVtlUhI6vcaRsbw5OD1ecMD38zQT/AFEfpH3m7YW8QP0594+ISN/xcVj9mG2m7vL2KxvEiYS74EqqUkDqjON4A7pB3ccAOdXGq3lt0ovWsutEcVk7su4Sbm6UAK5iJG4iZxx9Y8jjjwCAlUnl/gCum+hmhte9F47SQ4aa3lVS2eGXcwsfADcPlWi6ZNo+j6ddobiO41CaGWJ1QO4QuCnUxPu7u4pOWbPrbvkK86KbVbiYWGkWsYjQLFFPKeMxRBmYxcd1B1at6x4jnwxQR30W6IT394LWJRlSTK5PzccanDu7DkPiSMV1X0X6R2d5Cps5UZFG7uKRvIEO6AU5gcOHDiMHtqEulXTpIbC5W1ghhk1K4uD1kDsxeyRzEXctxBdg4GAAQXOFJ4xPBcMjB0Yqw4hlJDA+BHEUHb9KjjYZ0qmvtPcXMpklglKbzHLmIqrJvNzY53xk9wqR6BSlKBSlfMjYBPcM+6g4s1u5MtzNKebyyufNnY/jVfo3rPyScy4JBiuIyB3TQyRfcXB9lYx2ySe/jXlBmIdeI06SxPJ7iGde4bscyP78xe6sPSlApSlApSgoOxdKc3elRFuLT2iZ8WkhGfvNcdEV19s4fOkWRP8A6eEe5QB8K5o2ldHvkOqXEAGE3zJH3dVJ66gd+Mlfsmg1itw6P7U72ytVsohC0AZiyPEH6xHOXjck/RPEcADgnjWn0oJU2nXTPptjNYyEaa8axCElWaG7jLthmIzvYJXIPKM9h4xXmsqnSOQWDafgGJp0uAeO8sio0ZA8CCv7PjWKFB2f0cuBNZ202OLwRNnt9eNWNcn7QDnVr7/mrj+Y1dQbOZN7SLI/7tCP2UC/hUAbcdAFrq8jL9G5VZx4OxKyfvozfaoNK0/VpbfrOpkKdbGYnKkgmIsrFcjvKD7x21aUpQKUpQVlvXEZhDHq2ZXK9hdQyq3nh2Htq51fWpLoxtKcmKKOFTx/u4hhc+OKsKUFeyvpIHEkTlHAYBhzG8pU4PZwJ99SDbn/ACZ0dW5gOLjU5HiaQfTS0iLq0aHs3ivE9zeAqN6yd70jnmtYLN2HU2xkMQCgEGVt58tzPHvoMZV5puptAZGT6TxvEG7VWQBXI80Lr9s1Z0oPp5SQASSFGB4DJOB3DJJ9pr5pSgm70abv1r2LvEDj2GVT8RU6Vz96NkTfK7pvzRCgJ/WL5X7laugaBSlKBVOf6LeR+FVK+JvonyPwoOIKUNKBSlKBSlKBQVmtctlFtYyIoG/BIHxzMqXM4Jbx3DH7MVhaDrPZ1qsC6TZK08YIgiBBkQEHd7QTUeekLpUUyQ38MkbtH8zKFdGbq2JaNsA8g28PtioPpQKUpQKUpQdA7MNrOn2+lw295c9XLDvpgpM2UDEoQUUjG6QPs1rG3DpVp2pJby2dyJJYmdGXq5lJicBgcuoHBl/fqJaUClKUClK9dCDggg9xGDQeUpSg9VSeAGfLnXhFSfsC6LG51A3bEdXaDOO1ppFdUGO4DebPeo76xm26xEWtTbqhVZIGAAwAOqROA7soaDQ6UrKa3YCJLYgY6y3WQ+JaSYZPsUD2UGLpSlB1pst6KxafpsSxkM0yrNJJj6byKGGP1QCAPLPMmturWdmlyZNIsmP+ojX9gbn9NbNQKUpQK8YZFe0oOM+l2nrb6hdQRoUSOeZEUknEauwQZPE+rjiaxNSv6RkSrqMJVFDNbhmIADMeskUFiOeAoHHuqMNOsmnmjhTi0joi/Wdgo+80FvilbNtL01bfVruJAFUSkqByAcBwB+1VPoT0Jm1aZ7e3eNXROszIzhdwMqEDdVjnLj3Gg12lVbi2McjRtzVip7sqSD8K3PpzsludJt1uJpopEaQR/N9ZkMVZgTvKOHqmg13T9PmubeRYkMhgIlKrvFxE5WN2CjmA3V54dueWaxToQcEEHuPA1Kno7WDPqMsyuAscJDLx3nEjADHdgqDVX0jtNZL+Cf8ANlg3B9eJ23h7pE99BEyoTwAJ4E8OPADJPsAJrytq2WxhtXtFYAq0hVgeRVkdWB8CCR7ax/TPo62n389oc4jc7hP50TetG3tUj25oK0GkRyaTJdKpM0N1GjkfRFvNE26WH/EiwD+vWv1JGx3UQiapC4BV7CaQgjIJhB4EeUhqN6BVZbGQxmYRsY1YIX3TuB2BKqW5ZIB4eFURXQ8+ji66HKqKN5LdZhgD6ULb78ubFVce2g54Ar1lIJBGCOBB4EEcwaA4NbFtEsBDqdwq/RdhMv1J1WYD2dZj2UGNbQZBZLfer1TTNAOJ3xIqLJxGMYIbhx7DWOqQdNthL0VuSecF/HIPtxxxf1H3VH1BnOhHRv8AyjfwWnrBZG9crjeWJQWdgSCMgA8+3FXO0fQ3stSnt3beClNxu0wlF6vPAcQuAeGMg4qQPRu0beuLm7I/u0WJfrSHebHiBGP2qoekdoxS8gugPVmiMZ/4kTE8fsyL+zQRXpmnPcSiKP6Tb2B3lVLY+6rWts2Uxb2s2YIyOs4+W4xNaxdwGOR4zzRmU+akj8KCevRt0zdtbm53zmSVYtzAwOqXeDZ7SeuI+zWr+kbaFdShkxwe3UZ/WSSTP3MtSB6PtruaRvf6yeVvcET+isB6StjmKzn7VeWM+TqjD+A++ggcVuu0PSzHb6VL+bJYRj7as7t90q1pQqYNp9hno7o8+PoJGnslgDf/AJUEP0r7ihZzhQSQGbA/RVSzH2KCfZXxQdc7LrPqtHslDb2YVfJx/pMyY9m/j2VtNaHsR1DrtFgBOTEZYj9l2Kj9llrfKBSlKBSlKDm70iZs6rGv6NtGPfJM341itiWi/KdYhJGVgDzt9gbqf/YyH2VV27Sk61MD+bHAB5dWrfEmt29GzRwI7q7I4syQqe4KOsf376e6gjzbKP7cu/rRfyYq2b0cF/tC4PdbEe+WL/pWs7ZPy5d/Wi/kxVvPo1WPrXk57BDGPaXZvgvvoIo6VwdXqF0hGN24nHukaumdrGlC60W5HbHGJlPcYsSH3qGHtqBtsum9RrVyAMCQpKPHrEUsf296uiemsLSaPdKvM2suPH5onFBDHo4TEajOnYbZifNZYgP4jW8+kJo3W6YtwB61vKpJ/wBnJ82w/aMfurSvRvjzf3Ld1vj3yof6aljazbdZot4vdHvf/G6P/TQc8bJx/bVn/wAX+lq3P0kbVBd20gHrvC4Y96o/qe31m+6tQ2QOBrdnn9Nx7TFIB95Fbf6SWfllr3dS38w/9qDWNjdqs+p/JZM9XcwXML4OG3GjJOD2fRrS7yIJI6jkrMBnngEgZrd9h35ctvKf+TJWnavEUuJVPNZJAfMMRQU7CwkuJUhhQvJIQqKoyzMeQFdh6DoKwafFZFQAsKxuqkld4riTBPE5YsfbUGejvoXW38l0R6tvHgHulmyo/cEnvroug4guISjsh5qSp8wcH4Vu21a0xJY3A5XFhaNn9dU3CPcFrDbQLRYtVvI0yFE8uAcZGWJPsyeHhis/0oi67o/plySS8T3Fse7d3mdAfJVHsNB89Ebne0HV4O1fkko8hKFb4L760Ksjo2pmHrlz6s0EkTeIO66/voh9lY6g6K9HGQHTZ1wMi5bJ7SDFFjPuNfXpF2gbTIpMcUuE4/qvHKD94X3VjvRqY9ReDsEkRHmVfPwFbHt5h3tFkP6MkLfv7v8AVQQrsbTOuWn1pD7oZDWG6c23VaneJ+jcz48jIxH3EVmtjL41y085R74ZRVrtUTGs3g/2pPvCn8aDoDYtFu6Ha+IlY+ZmkrX/AEjYc6ZC36Nyn70U3/Stk2O/kSz+rJ/NkrBekP8Aklf+Zi/gloObRU/9NLLrOh9s3+qhspPuSM/dIagAV0dq8q//AMcpbl8jtx9rejVf3sUEUbGtNW41eKOQZQx3O+O9GgkjI/frVdc0prW5mtn+lDI8Z8dxiM+RAz7a370fUzq+e6CY/eg/GrXbtYdVrUrYwJUhk/cCE++M0G/+jbqO9aXVvn+7lSQDtxKm77sxVMVc+ejax+W3Izw6heHZnrFx8T766DoFKUoFKUoOYdvceNZc98UJ/dx+FSxsDtgmjIw/0kszHzDBPggqKdvn5Zf1lPzUPBWyV4Hg4/NPbjuIPbUv7DUI0S3yObTkeXXOM/dQQnttjxrl149QfaYIqlX0dbTd0ySTtkuH/ZVI1H371Rlt3tCmtSsf9JHA45chGI+zxQ86lrYGANHXDKT1spIVgSpJGA4H0TgZwewg9tBpvpJaNiW1vAODI8LHuKHfT3h3/ZqaF3ZbPgQVeHn2FWj5+WDUb+ke39nQD/eV+6Kb/rWFsukcydDcxSN1gZrbPEssbzY3F/8AbYKO4HhyoKfo1W2ZL2THJYEz9YyMf4RUs9PPyVe8M/5rcfy2qJ/Rt1iNXurRsCRxHKn6ypvK49m8p9p7qnG5t1kRo5FDI4KspGVZGGGUjtBBIoOO+hmqC11C1uG+jHNEzfU3gG/dJqTfSUj+fs2745R7mQ/1VEt9ZgXLww5cdYyR7oJLjeKpugcyeHvqctunRiSTS7W6PF7QKs3EZ3ZVRWbx+cVB9s91BHuw78uW/wBWf+RJVjtX0X5LrF0nY7mZfqzfOY9hZh7K2T0d9OWTU5JWIzDA5UZG/vuypkL2gKXB7t4d9YDa3Jcvq901wpG5J1aYHqCEKDCAeWTGVbv9Y0E3bDdA+S6THIR69yzTN9U+rGM924oP2jUg1FexzaRayWMVlPMkM8AEYDsEEqD6DRluBOOBHPIz21KlBy9t10xotZlcrhZkikQ9jAIsbHz3kb7u+rmxRJeiU+8h3re9VlI5bziNST4bsjD3VkfSOlRr6ALKrOsJV4xxaP1yylu4sG5c8LntFZfZjo8s3Ri/jUHMzXJiA3csVijGBnllkK0Eb7LLdZNYtEkVWVnIZWAZWG4/Ag8Dms3tx6KRWOoKbeJY4Z4lYKgCosiko4UDlwCH7Va3s+uVj1WzkeRY1WeMs7khQueOSBwzy48OPHAzUg+kVqizXdraRevJCjl1XiwaYpuocdu6gOP1h30G7bAbJE0gSKuGkllLnj6xU7i+4AVk9tEO9od2O4RN+zNEfhmtX9HPXzJaTWbc4HDqe+ObOR44ZCftipA6faTJd6bc28ChpJIyqKSFBbIIGTwHLtoOVehmp/JtRtZ84CTRE/U3gHH7JNV9oV31uq3r/wC8TAfVRyg+5RWP06zIvI4XwCJkRuIKg74U+sMgjxHCrrphasupXUbYDfKZxxIxxkbBJ5AcaDpfZD+RLP6jfzJKwfpCD+yB/wAxF/DJW0bONGks9Ltrebd6xEbe3WDL6zu4ww4Hgw5VHm2i41O7iaBbEQ2cbb7TSSwb0hTOGB38IvHgD6x4cuVBAtTT0n1nd6H2cfbOY4/HdieRyffEo9tQtW36fpGpapbwW6ri3tlcRM+8kOXdnY73HfYk44cgo5caDY/R1TOqyHutZP5kAq49JC3xqFu+PpW4X2rLIf6hW5bEOgb2HyiacxtK+4i7m8SkY3mYFiB9I7vAfoCsX6R+hyOlteKAY4t+OQ5AILlDHgcznDcu6gxHo2D/ADu6P+xT+Z/2roGufvRtlAvLpSfWMKkDtIWQBj+8vvroGgUpSgV8SglSFODg4OM4PYcdtfdKDne52KXBuy99eK++S8jJvGZ2Y5JywwMntOfKpv6H6fHb2UUES7qRhlUeG8SST2kkkk95qz11MzHyX8ayuhj5kebfE0EfbTNn9tqFwZGLJN1aqJFORwyV3kPBhx7MHxrVOhGy7WbG5We0uYEQsA5LyFJIweKyRbvHtxyIzwI51KmtR/Pt9n+EVltA/ucdzN+BoNd2qdF01CzSF3KbsodWUAkEK4wQeYIJ+6rLo70Shs9JSDjKEuFnBfhmVJFKnC8gCg4eFbN0nk9RF7yT7AMfjV9FYKIOqPEbvHzPEn38aCJ+iGysQ6ql7b3DIkbM5j3AeDBlMYfI9U72OIzipT6R6S13aTWyytEZUZBIv0lz/jHkTVp0X/PH1T8ay19KVidl5hWI8wDiggro/s1t7K5WaR2naGRWX8xAY2BBwDxOV7TjwqXOmiRTWLxSqHSbdG6c4PEP2csbuc+VaxHal2C9rED2k4rPdLY8dUg5AN/SBQR90E2Vwx6gl1FdSp1LdYsYC+sucFC/6ODg8OINbH0u063uvlMEkCkTSRsz8RKJIUEaup7DgYz3EjHGsl0ZUrcrjtDA+WM/ECnSLBuG3ezAP1gOP+PCg1jojsSst8XL9YygndSQxujH9IgpggeOalyrDQpAbePHYMHzHA1f0EP9Ltktn8qedzKxnd5T87+czZYEYzjJ4ceXlW89C7SG1sDHEm5HEZDujePP1zxYknn31S6UsGmAHNVAPtJI+4/fXtk27Yy+rnLY7e0KM+ygjWHZHYyyqoEibxAx1vqcfNSfvrbdY2e2UN0tx8nDOcHeZpC28FCEnLEE4wc45nPOr/Ros3Ef1s+4E/hWZ6SPl1XuBPv/APFBrGyXoBHpxnkV2kd8LvEboCAlgoUHnyyfhW+6oqmGQMzKpRgWXg4DAjKnsPHhVvoC4hHm3xqrrJ+YfyA95AoIf6PbLLS1uo5w8kpRwVEnVbmc8GKheJHMceBAqp0u2Y2t7eSXG88Jd2LhN0hm3jl/W5Mfd9+d0t4N51HeQPvr7vYcSuP1m+JoNg6N2UcFpDDCztHGiopkOZCq+qN4+zs4VrO0voUuoIhmuZ1jQgdTG0axFzn5xgUJLdnE8OzHHO16OMQJ5fiapa+MxfaH40EV6Fs3srQsyxmVmBGZtx8KRghV3QOI5nGa3CWzVYYd1Qo3CoCgKoVGIUADgMDA9le9TWTuoPmIfDe+/jQfPRhiHdewrn2g4HxNRDtju9U1C8NmllOLaFz1YCMVlccOuZx6uME448AT2k1Megx4kP1T8RVXpBklV7OJ9vIfjQR5sW2fNYytczseveJlKAjcjVnQ4JH0m9UeA48+dS7WE6Px4ZvIfGs3QKUpQKUpQYPVIsyk+A+FXuj8EI7j8aXkWWz4CvqyXBI7/wAKDHalFmVj5fAVeaMMKw8QfeMfhXt1Flyf8cqqWKYJ8qDG60N6XyAH4/jWambEZPcp+FYy4iy7HxNZO4HqMPA0GK0FMM3kPuNZHUT80/1SPeMVb6bHhj5fiKub4eoR34+NBrmmWvzyeBz7gTV70ii3nXwU/Gq9nDh1P+ORqtqcOSD4GgxOi2+J1P1v4TVlcxbzs3ezH3k1n7CDEgPn8KsGt+J8zQXHRuTG9H9ofA/hWcrAWvzbhseflWeU5GaDVdVjLTOSO3HsAAFVXjItVX9JyfYM/iKrSxZYnvJNVruH1UXuXPtNBibSIq4ZeYyfuNXMqFjvMcnvq9s7X6R7hj3199RQVdEBCsOwHh7arasMxEeI+Ir6sI8A+de365XHiKDD6bB86vmfga81CHMrHx/AVf2kWHB8/ga+Z4ssT4mgu9NGIlHh+Jr41VMx48R+NV7QYQD/ABzry7XK48aDBfJ6yc0OYUHdj4V51FXbJ6gHlQWenRYf2H8KalHlx4D8TV3BHg15KmTmgt9Miwx8qyNULePBNV6BSlKBSlKCjMuTXyq4NViKbtBSkTjXsYxVTFeFaC1MfGq85yMV9blNygp2yYNfU4zgV9qtekUFCOPiK9mXJqsFrzdoKCxc/I1bdTWQIqn1dBZ9TV8hwnsr56uvvsxQWPU1UmjyfYBVx1dClBTgjwp8696uqyrwr3doPmEYr5nGcCqgFCKChGnEV8mOrgLTdoPIRwr2QV9KKUFLcqpjhXuK9oPkLTdr6pQeAV7SlApSlApSlApSlApSlAxTFKUClKUClKUHmKYr2lB5imK9pQeYpivaUHmK9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8" descr="data:image/jpeg;base64,/9j/4AAQSkZJRgABAQAAAQABAAD/2wCEAAkGBhIQEBUQEBAVFBQUFxQWFRUVFBAVEBQQFRcVFRQUEhUXHSYeFxkkGRUVHy8hJCcpLC0sFR4yNTAqNSYrOCkBCQoKBQUFDQUFDSkYEhgpKSkpKSkpKSkpKSkpKSkpKSkpKSkpKSkpKSkpKSkpKSkpKSkpKSkpKSkpKSkpKSkpKf/AABEIAMIBAwMBIgACEQEDEQH/xAAcAAEAAQUBAQAAAAAAAAAAAAAABwMEBQYIAQL/xABNEAACAQMBBAYFBwkDCwUBAAABAgMABBEFBxIhMQYTQVFhcQgigZGxFCMycoKhwTVCUmKSorKzwiUz8BUkQ1NjZHN00eHxVIOTo8MW/8QAFAEBAAAAAAAAAAAAAAAAAAAAAP/EABQRAQAAAAAAAAAAAAAAAAAAAAD/2gAMAwEAAhEDEQA/AJxpSlApSlApSlApSlApSlApSlApSlApSlApSlApSlApSlApSlApSlApSlApSlApSlApSlApSlAr5dwBkkADmTwAHjX1UDekdr0nXW9ksmI+rMroD9J2Yqu+O3AQ4+saCd45QwypBB7QQR7xX1XNOwLWXi1UQdYRHPHICmTuNIo31OOW8ArcfE99dLUClaftB2l2+jqnWK0ssmSkSFQd0c3dj9Fc8ORyfI4sOgu2S01SUWwjeCdgxVH3WR93JIRxzO6M4IHI86Df6UrR9sXSyXTtNMtu27LLIkSvgEpvBmZhnhndQgedBvFK5U6HbT9RgvYme8mmjeRBJHLI8isjMA2AxO6cHgRjjXVdApStb6V7QrHTCiXc267jKoqs77vLeIXkuRjJ58ccjQbJSsV0d6U2uoRddaTrKo4NjIdD3OjYZT5ivrpLr0dhaS3cuSsSlsDmzcAqjuJYge2gydK5pT0gdT6/rD1Ji3s9T1YC7mfoh/pZx259ldC9HddjvrWK7hzuSrvDP0gckMreIYEHyoMjSlW93fxQgGWVIweRd1UE+G8eNBcUr4ilVwGVgwPEEEEEd4I5190Clcn9Ltpuo3dy7fKpYkV23I4neNEVSQv0SCzeJyamnYb0quL6wf5VIZHhlKCRuLshVWG+fziCTx7sUEj0pWG6YdJ49Ns5byQbwjA3UBwXkYhUQHsyTz44GT2UGZpUB6R6R8/Xr8qtYuoJw3VdYJVH6Q3mIbHdwz3ipG2o6y40Oe5s5cb6RFZEPEwyvGCyHsyjc/Gg3FLpGYqrqWHNQylh5jsqrXEljfyQSLNDIySId5XUkMCO0EV2ZoF+bi0gnbnLDFIeGOLorHh2c6C/pSlApSlApSlAqDPSD0SOV0uYN554UC3CJhhFbZYxySgcUyzEZPZVptN213YuJrGyxAsTvE0o4zuyEqxQ8oxkHlk8OYrEbDtZKX9y0khy9tK7M2XJ3GR3JyfWO7vHj3eNB87A9NR9UE8uQsSOImPBGuXG6seTwLGMysF5+rnsrpaueby+67on1jSBmW65LGkZjmMpYj1MA+o2QcD6ZHYK1vo1tj1Oy9UT9fGBjcuMyAd26+Q4x3Zx4UFptW1GSfWLsyMTuStEgJOFjj9VQo7BwJ82J7awvRrWDZ3kF0MnqZUcgdqqwLL7VyPbVneXjzSPLKxZ5GZ3Y82djlifaapxvgg4BwQcHkcdh8KDt9GyAR21HO3ToobzTTOhO/ab0oXsaM4EoPdhRvZ/VI7awtn6Rtr8mLy2sizrgLEjK0b8PpCQgboyOWCeIxnjjQ9T2wXeo3UKTssVp10XWQJ/dvEHXeWZjxkBXORwHhQah0T0YXl9b2rMVWWVEZhjeCk+sVzwzjOK7KRcAAdnCoTu9iwsJL67jbehS0uXtRk9bFcbjYDd5UZ3WHaQeBHHQtG2zatbEf50Zl/RnUSZ+1wf96g6qY44muNel+tve309zI28XkfHHIEYOEVT3BQAPKp0i2qR33R+7uJjHDOEmg3A2A0rx4jMQJ3jne5cfot2CoRi6FXbae2prHm3V9wnPr9xfd/QDYUnvPngN89HGaQajOin5s25Ljs3lkjCHz9Z/eamXaNorXml3VvHxdo95QBks8ZEiqPElMe2oX2KFtO1FXvPmIry2PUO+BHKzSRFAj8s8Dwznv5it22hbcYbN2tbICadTuvIeMETdoH+scd3AA9pwRQc6FcHB/7113s10Q2elWsB4MIw7gkHEkpMjDI4cC+OHdULdItkU/8AltIIt57e6czLKfzYchpg5/SXPDv3l7+Ftr+0zUNP1W8S2uD1S3MwELgPCAHIwqt9AcPzSKDpiuS9q2tyXWrXRdyyxSvDGCTuokZ3MKOzJBJ8SanDZXtUOr9bFNCsU0Sq5KMTG6EkEhW4rg47TzrnXpXeLNf3UyHKyTzup71aRiD7jQSt6OfSYiSbT3f1WXrolPIOpxKF8wVOP1Se+p4rj3oB0jGn6jb3bDKIxDgc+rdSjkeIDE+ype6U+kVDHvR6fAZmGQJZcpD5qg9Zh5laCKdpfRw2Gpzwb28pbrUOMHcl9cA+IyV9lTD6OmnKmnzTB8tLNgrgjdEagL553if/AAa0zUdaTU9DiuL3qzPFfdU88hfeEczGZlUR+tubpPDsEfq8RwvdrvSKbTLy0i0+T5MsVtlUhI6vcaRsbw5OD1ecMD38zQT/AFEfpH3m7YW8QP0594+ISN/xcVj9mG2m7vL2KxvEiYS74EqqUkDqjON4A7pB3ccAOdXGq3lt0ovWsutEcVk7su4Sbm6UAK5iJG4iZxx9Y8jjjwCAlUnl/gCum+hmhte9F47SQ4aa3lVS2eGXcwsfADcPlWi6ZNo+j6ddobiO41CaGWJ1QO4QuCnUxPu7u4pOWbPrbvkK86KbVbiYWGkWsYjQLFFPKeMxRBmYxcd1B1at6x4jnwxQR30W6IT394LWJRlSTK5PzccanDu7DkPiSMV1X0X6R2d5Cps5UZFG7uKRvIEO6AU5gcOHDiMHtqEulXTpIbC5W1ghhk1K4uD1kDsxeyRzEXctxBdg4GAAQXOFJ4xPBcMjB0Yqw4hlJDA+BHEUHb9KjjYZ0qmvtPcXMpklglKbzHLmIqrJvNzY53xk9wqR6BSlKBSlfMjYBPcM+6g4s1u5MtzNKebyyufNnY/jVfo3rPyScy4JBiuIyB3TQyRfcXB9lYx2ySe/jXlBmIdeI06SxPJ7iGde4bscyP78xe6sPSlApSlApSgoOxdKc3elRFuLT2iZ8WkhGfvNcdEV19s4fOkWRP8A6eEe5QB8K5o2ldHvkOqXEAGE3zJH3dVJ66gd+Mlfsmg1itw6P7U72ytVsohC0AZiyPEH6xHOXjck/RPEcADgnjWn0oJU2nXTPptjNYyEaa8axCElWaG7jLthmIzvYJXIPKM9h4xXmsqnSOQWDafgGJp0uAeO8sio0ZA8CCv7PjWKFB2f0cuBNZ202OLwRNnt9eNWNcn7QDnVr7/mrj+Y1dQbOZN7SLI/7tCP2UC/hUAbcdAFrq8jL9G5VZx4OxKyfvozfaoNK0/VpbfrOpkKdbGYnKkgmIsrFcjvKD7x21aUpQKUpQVlvXEZhDHq2ZXK9hdQyq3nh2Htq51fWpLoxtKcmKKOFTx/u4hhc+OKsKUFeyvpIHEkTlHAYBhzG8pU4PZwJ99SDbn/ACZ0dW5gOLjU5HiaQfTS0iLq0aHs3ivE9zeAqN6yd70jnmtYLN2HU2xkMQCgEGVt58tzPHvoMZV5puptAZGT6TxvEG7VWQBXI80Lr9s1Z0oPp5SQASSFGB4DJOB3DJJ9pr5pSgm70abv1r2LvEDj2GVT8RU6Vz96NkTfK7pvzRCgJ/WL5X7laugaBSlKBVOf6LeR+FVK+JvonyPwoOIKUNKBSlKBSlKBQVmtctlFtYyIoG/BIHxzMqXM4Jbx3DH7MVhaDrPZ1qsC6TZK08YIgiBBkQEHd7QTUeekLpUUyQ38MkbtH8zKFdGbq2JaNsA8g28PtioPpQKUpQKUpQdA7MNrOn2+lw295c9XLDvpgpM2UDEoQUUjG6QPs1rG3DpVp2pJby2dyJJYmdGXq5lJicBgcuoHBl/fqJaUClKUClK9dCDggg9xGDQeUpSg9VSeAGfLnXhFSfsC6LG51A3bEdXaDOO1ppFdUGO4DebPeo76xm26xEWtTbqhVZIGAAwAOqROA7soaDQ6UrKa3YCJLYgY6y3WQ+JaSYZPsUD2UGLpSlB1pst6KxafpsSxkM0yrNJJj6byKGGP1QCAPLPMmturWdmlyZNIsmP+ojX9gbn9NbNQKUpQK8YZFe0oOM+l2nrb6hdQRoUSOeZEUknEauwQZPE+rjiaxNSv6RkSrqMJVFDNbhmIADMeskUFiOeAoHHuqMNOsmnmjhTi0joi/Wdgo+80FvilbNtL01bfVruJAFUSkqByAcBwB+1VPoT0Jm1aZ7e3eNXROszIzhdwMqEDdVjnLj3Gg12lVbi2McjRtzVip7sqSD8K3PpzsludJt1uJpopEaQR/N9ZkMVZgTvKOHqmg13T9PmubeRYkMhgIlKrvFxE5WN2CjmA3V54dueWaxToQcEEHuPA1Kno7WDPqMsyuAscJDLx3nEjADHdgqDVX0jtNZL+Cf8ANlg3B9eJ23h7pE99BEyoTwAJ4E8OPADJPsAJrytq2WxhtXtFYAq0hVgeRVkdWB8CCR7ax/TPo62n389oc4jc7hP50TetG3tUj25oK0GkRyaTJdKpM0N1GjkfRFvNE26WH/EiwD+vWv1JGx3UQiapC4BV7CaQgjIJhB4EeUhqN6BVZbGQxmYRsY1YIX3TuB2BKqW5ZIB4eFURXQ8+ji66HKqKN5LdZhgD6ULb78ubFVce2g54Ar1lIJBGCOBB4EEcwaA4NbFtEsBDqdwq/RdhMv1J1WYD2dZj2UGNbQZBZLfer1TTNAOJ3xIqLJxGMYIbhx7DWOqQdNthL0VuSecF/HIPtxxxf1H3VH1BnOhHRv8AyjfwWnrBZG9crjeWJQWdgSCMgA8+3FXO0fQ3stSnt3beClNxu0wlF6vPAcQuAeGMg4qQPRu0beuLm7I/u0WJfrSHebHiBGP2qoekdoxS8gugPVmiMZ/4kTE8fsyL+zQRXpmnPcSiKP6Tb2B3lVLY+6rWts2Uxb2s2YIyOs4+W4xNaxdwGOR4zzRmU+akj8KCevRt0zdtbm53zmSVYtzAwOqXeDZ7SeuI+zWr+kbaFdShkxwe3UZ/WSSTP3MtSB6PtruaRvf6yeVvcET+isB6StjmKzn7VeWM+TqjD+A++ggcVuu0PSzHb6VL+bJYRj7as7t90q1pQqYNp9hno7o8+PoJGnslgDf/AJUEP0r7ihZzhQSQGbA/RVSzH2KCfZXxQdc7LrPqtHslDb2YVfJx/pMyY9m/j2VtNaHsR1DrtFgBOTEZYj9l2Kj9llrfKBSlKBSlKDm70iZs6rGv6NtGPfJM341itiWi/KdYhJGVgDzt9gbqf/YyH2VV27Sk61MD+bHAB5dWrfEmt29GzRwI7q7I4syQqe4KOsf376e6gjzbKP7cu/rRfyYq2b0cF/tC4PdbEe+WL/pWs7ZPy5d/Wi/kxVvPo1WPrXk57BDGPaXZvgvvoIo6VwdXqF0hGN24nHukaumdrGlC60W5HbHGJlPcYsSH3qGHtqBtsum9RrVyAMCQpKPHrEUsf296uiemsLSaPdKvM2suPH5onFBDHo4TEajOnYbZifNZYgP4jW8+kJo3W6YtwB61vKpJ/wBnJ82w/aMfurSvRvjzf3Ld1vj3yof6aljazbdZot4vdHvf/G6P/TQc8bJx/bVn/wAX+lq3P0kbVBd20gHrvC4Y96o/qe31m+6tQ2QOBrdnn9Nx7TFIB95Fbf6SWfllr3dS38w/9qDWNjdqs+p/JZM9XcwXML4OG3GjJOD2fRrS7yIJI6jkrMBnngEgZrd9h35ctvKf+TJWnavEUuJVPNZJAfMMRQU7CwkuJUhhQvJIQqKoyzMeQFdh6DoKwafFZFQAsKxuqkld4riTBPE5YsfbUGejvoXW38l0R6tvHgHulmyo/cEnvroug4guISjsh5qSp8wcH4Vu21a0xJY3A5XFhaNn9dU3CPcFrDbQLRYtVvI0yFE8uAcZGWJPsyeHhis/0oi67o/plySS8T3Fse7d3mdAfJVHsNB89Ebne0HV4O1fkko8hKFb4L760Ksjo2pmHrlz6s0EkTeIO66/voh9lY6g6K9HGQHTZ1wMi5bJ7SDFFjPuNfXpF2gbTIpMcUuE4/qvHKD94X3VjvRqY9ReDsEkRHmVfPwFbHt5h3tFkP6MkLfv7v8AVQQrsbTOuWn1pD7oZDWG6c23VaneJ+jcz48jIxH3EVmtjL41y085R74ZRVrtUTGs3g/2pPvCn8aDoDYtFu6Ha+IlY+ZmkrX/AEjYc6ZC36Nyn70U3/Stk2O/kSz+rJ/NkrBekP8Aklf+Zi/gloObRU/9NLLrOh9s3+qhspPuSM/dIagAV0dq8q//AMcpbl8jtx9rejVf3sUEUbGtNW41eKOQZQx3O+O9GgkjI/frVdc0prW5mtn+lDI8Z8dxiM+RAz7a370fUzq+e6CY/eg/GrXbtYdVrUrYwJUhk/cCE++M0G/+jbqO9aXVvn+7lSQDtxKm77sxVMVc+ejax+W3Izw6heHZnrFx8T766DoFKUoFKUoOYdvceNZc98UJ/dx+FSxsDtgmjIw/0kszHzDBPggqKdvn5Zf1lPzUPBWyV4Hg4/NPbjuIPbUv7DUI0S3yObTkeXXOM/dQQnttjxrl149QfaYIqlX0dbTd0ySTtkuH/ZVI1H371Rlt3tCmtSsf9JHA45chGI+zxQ86lrYGANHXDKT1spIVgSpJGA4H0TgZwewg9tBpvpJaNiW1vAODI8LHuKHfT3h3/ZqaF3ZbPgQVeHn2FWj5+WDUb+ke39nQD/eV+6Kb/rWFsukcydDcxSN1gZrbPEssbzY3F/8AbYKO4HhyoKfo1W2ZL2THJYEz9YyMf4RUs9PPyVe8M/5rcfy2qJ/Rt1iNXurRsCRxHKn6ypvK49m8p9p7qnG5t1kRo5FDI4KspGVZGGGUjtBBIoOO+hmqC11C1uG+jHNEzfU3gG/dJqTfSUj+fs2745R7mQ/1VEt9ZgXLww5cdYyR7oJLjeKpugcyeHvqctunRiSTS7W6PF7QKs3EZ3ZVRWbx+cVB9s91BHuw78uW/wBWf+RJVjtX0X5LrF0nY7mZfqzfOY9hZh7K2T0d9OWTU5JWIzDA5UZG/vuypkL2gKXB7t4d9YDa3Jcvq901wpG5J1aYHqCEKDCAeWTGVbv9Y0E3bDdA+S6THIR69yzTN9U+rGM924oP2jUg1FexzaRayWMVlPMkM8AEYDsEEqD6DRluBOOBHPIz21KlBy9t10xotZlcrhZkikQ9jAIsbHz3kb7u+rmxRJeiU+8h3re9VlI5bziNST4bsjD3VkfSOlRr6ALKrOsJV4xxaP1yylu4sG5c8LntFZfZjo8s3Ri/jUHMzXJiA3csVijGBnllkK0Eb7LLdZNYtEkVWVnIZWAZWG4/Ag8Dms3tx6KRWOoKbeJY4Z4lYKgCosiko4UDlwCH7Va3s+uVj1WzkeRY1WeMs7khQueOSBwzy48OPHAzUg+kVqizXdraRevJCjl1XiwaYpuocdu6gOP1h30G7bAbJE0gSKuGkllLnj6xU7i+4AVk9tEO9od2O4RN+zNEfhmtX9HPXzJaTWbc4HDqe+ObOR44ZCftipA6faTJd6bc28ChpJIyqKSFBbIIGTwHLtoOVehmp/JtRtZ84CTRE/U3gHH7JNV9oV31uq3r/wC8TAfVRyg+5RWP06zIvI4XwCJkRuIKg74U+sMgjxHCrrphasupXUbYDfKZxxIxxkbBJ5AcaDpfZD+RLP6jfzJKwfpCD+yB/wAxF/DJW0bONGks9Ltrebd6xEbe3WDL6zu4ww4Hgw5VHm2i41O7iaBbEQ2cbb7TSSwb0hTOGB38IvHgD6x4cuVBAtTT0n1nd6H2cfbOY4/HdieRyffEo9tQtW36fpGpapbwW6ri3tlcRM+8kOXdnY73HfYk44cgo5caDY/R1TOqyHutZP5kAq49JC3xqFu+PpW4X2rLIf6hW5bEOgb2HyiacxtK+4i7m8SkY3mYFiB9I7vAfoCsX6R+hyOlteKAY4t+OQ5AILlDHgcznDcu6gxHo2D/ADu6P+xT+Z/2roGufvRtlAvLpSfWMKkDtIWQBj+8vvroGgUpSgV8SglSFODg4OM4PYcdtfdKDne52KXBuy99eK++S8jJvGZ2Y5JywwMntOfKpv6H6fHb2UUES7qRhlUeG8SST2kkkk95qz11MzHyX8ayuhj5kebfE0EfbTNn9tqFwZGLJN1aqJFORwyV3kPBhx7MHxrVOhGy7WbG5We0uYEQsA5LyFJIweKyRbvHtxyIzwI51KmtR/Pt9n+EVltA/ucdzN+BoNd2qdF01CzSF3KbsodWUAkEK4wQeYIJ+6rLo70Shs9JSDjKEuFnBfhmVJFKnC8gCg4eFbN0nk9RF7yT7AMfjV9FYKIOqPEbvHzPEn38aCJ+iGysQ6ql7b3DIkbM5j3AeDBlMYfI9U72OIzipT6R6S13aTWyytEZUZBIv0lz/jHkTVp0X/PH1T8ay19KVidl5hWI8wDiggro/s1t7K5WaR2naGRWX8xAY2BBwDxOV7TjwqXOmiRTWLxSqHSbdG6c4PEP2csbuc+VaxHal2C9rED2k4rPdLY8dUg5AN/SBQR90E2Vwx6gl1FdSp1LdYsYC+sucFC/6ODg8OINbH0u063uvlMEkCkTSRsz8RKJIUEaup7DgYz3EjHGsl0ZUrcrjtDA+WM/ECnSLBuG3ezAP1gOP+PCg1jojsSst8XL9YygndSQxujH9IgpggeOalyrDQpAbePHYMHzHA1f0EP9Ltktn8qedzKxnd5T87+czZYEYzjJ4ceXlW89C7SG1sDHEm5HEZDujePP1zxYknn31S6UsGmAHNVAPtJI+4/fXtk27Yy+rnLY7e0KM+ygjWHZHYyyqoEibxAx1vqcfNSfvrbdY2e2UN0tx8nDOcHeZpC28FCEnLEE4wc45nPOr/Ros3Ef1s+4E/hWZ6SPl1XuBPv/APFBrGyXoBHpxnkV2kd8LvEboCAlgoUHnyyfhW+6oqmGQMzKpRgWXg4DAjKnsPHhVvoC4hHm3xqrrJ+YfyA95AoIf6PbLLS1uo5w8kpRwVEnVbmc8GKheJHMceBAqp0u2Y2t7eSXG88Jd2LhN0hm3jl/W5Mfd9+d0t4N51HeQPvr7vYcSuP1m+JoNg6N2UcFpDDCztHGiopkOZCq+qN4+zs4VrO0voUuoIhmuZ1jQgdTG0axFzn5xgUJLdnE8OzHHO16OMQJ5fiapa+MxfaH40EV6Fs3srQsyxmVmBGZtx8KRghV3QOI5nGa3CWzVYYd1Qo3CoCgKoVGIUADgMDA9le9TWTuoPmIfDe+/jQfPRhiHdewrn2g4HxNRDtju9U1C8NmllOLaFz1YCMVlccOuZx6uME448AT2k1Megx4kP1T8RVXpBklV7OJ9vIfjQR5sW2fNYytczseveJlKAjcjVnQ4JH0m9UeA48+dS7WE6Px4ZvIfGs3QKUpQKUpQYPVIsyk+A+FXuj8EI7j8aXkWWz4CvqyXBI7/wAKDHalFmVj5fAVeaMMKw8QfeMfhXt1Flyf8cqqWKYJ8qDG60N6XyAH4/jWambEZPcp+FYy4iy7HxNZO4HqMPA0GK0FMM3kPuNZHUT80/1SPeMVb6bHhj5fiKub4eoR34+NBrmmWvzyeBz7gTV70ii3nXwU/Gq9nDh1P+ORqtqcOSD4GgxOi2+J1P1v4TVlcxbzs3ezH3k1n7CDEgPn8KsGt+J8zQXHRuTG9H9ofA/hWcrAWvzbhseflWeU5GaDVdVjLTOSO3HsAAFVXjItVX9JyfYM/iKrSxZYnvJNVruH1UXuXPtNBibSIq4ZeYyfuNXMqFjvMcnvq9s7X6R7hj3199RQVdEBCsOwHh7arasMxEeI+Ir6sI8A+de365XHiKDD6bB86vmfga81CHMrHx/AVf2kWHB8/ga+Z4ssT4mgu9NGIlHh+Jr41VMx48R+NV7QYQD/ABzry7XK48aDBfJ6yc0OYUHdj4V51FXbJ6gHlQWenRYf2H8KalHlx4D8TV3BHg15KmTmgt9Miwx8qyNULePBNV6BSlKBSlKCjMuTXyq4NViKbtBSkTjXsYxVTFeFaC1MfGq85yMV9blNygp2yYNfU4zgV9qtekUFCOPiK9mXJqsFrzdoKCxc/I1bdTWQIqn1dBZ9TV8hwnsr56uvvsxQWPU1UmjyfYBVx1dClBTgjwp8696uqyrwr3doPmEYr5nGcCqgFCKChGnEV8mOrgLTdoPIRwr2QV9KKUFLcqpjhXuK9oPkLTdr6pQeAV7SlApSlApSlApSlApSlAxTFKUClKUClKUHmKYr2lB5imK9pQeYpivaUHmK9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267468" y="5185747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95732" y="5113740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capacitación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flexibilidad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7468" y="5068255"/>
            <a:ext cx="871296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4" name="Picture 14" descr="http://www.baratz.es/LinkClick.aspx?link=imagenes%2Fcompa%C3%B1ia%2Fidic_foto.jpg&amp;tabid=87&amp;mid=482&amp;language=es-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73" y="1699392"/>
            <a:ext cx="2027959" cy="20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http://t3.gstatic.com/images?q=tbn:ANd9GcR4mIImU8vg4-krxk-E9KJmCWGDD_sAHTslYGHO3OjPfrITn1A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0"/>
          <a:stretch/>
        </p:blipFill>
        <p:spPr bwMode="auto">
          <a:xfrm>
            <a:off x="6328588" y="3858897"/>
            <a:ext cx="259769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http://t0.gstatic.com/images?q=tbn:ANd9GcSh7-OHJhdur_HpUWJlk_jgG6V519K9vZ9k-tKfy9riiT9CnS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699391"/>
            <a:ext cx="2027959" cy="20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http://www.adentoo.cl/wp-content/uploads/2011/09/Soluciones-a-medid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50" b="100000" l="213" r="512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9" t="15111" r="48679" b="4027"/>
          <a:stretch/>
        </p:blipFill>
        <p:spPr bwMode="auto">
          <a:xfrm>
            <a:off x="4217458" y="3677799"/>
            <a:ext cx="2127371" cy="15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656109"/>
            <a:ext cx="8229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dirty="0"/>
              <a:t>para empresas y profesionistas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406788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98068" y="980728"/>
            <a:ext cx="6666420" cy="4464496"/>
          </a:xfrm>
          <a:prstGeom prst="roundRect">
            <a:avLst>
              <a:gd name="adj" fmla="val 53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530" name="Picture 2" descr="http://www.yeenze.com/images/img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r="42664" b="12276"/>
          <a:stretch/>
        </p:blipFill>
        <p:spPr bwMode="auto">
          <a:xfrm>
            <a:off x="400791" y="2313520"/>
            <a:ext cx="1578921" cy="37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0791" y="1916832"/>
            <a:ext cx="1578922" cy="14478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600" dirty="0" smtClean="0"/>
              <a:t>CT</a:t>
            </a:r>
            <a:endParaRPr lang="es-MX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944914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dirty="0" smtClean="0"/>
              <a:t>-</a:t>
            </a:r>
            <a:endParaRPr lang="es-MX" sz="11500" dirty="0"/>
          </a:p>
        </p:txBody>
      </p:sp>
      <p:sp>
        <p:nvSpPr>
          <p:cNvPr id="9" name="Rectangle 8"/>
          <p:cNvSpPr/>
          <p:nvPr/>
        </p:nvSpPr>
        <p:spPr>
          <a:xfrm>
            <a:off x="2490947" y="1493713"/>
            <a:ext cx="18002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/>
              <a:t>Consulting</a:t>
            </a:r>
            <a:endParaRPr lang="es-MX" sz="2400" dirty="0"/>
          </a:p>
        </p:txBody>
      </p:sp>
      <p:sp>
        <p:nvSpPr>
          <p:cNvPr id="10" name="Rectangle 9"/>
          <p:cNvSpPr/>
          <p:nvPr/>
        </p:nvSpPr>
        <p:spPr>
          <a:xfrm>
            <a:off x="2490947" y="3322513"/>
            <a:ext cx="18002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KM</a:t>
            </a:r>
            <a:endParaRPr lang="es-MX" sz="2400" dirty="0"/>
          </a:p>
        </p:txBody>
      </p:sp>
      <p:sp>
        <p:nvSpPr>
          <p:cNvPr id="13" name="Rectangle 12"/>
          <p:cNvSpPr/>
          <p:nvPr/>
        </p:nvSpPr>
        <p:spPr>
          <a:xfrm>
            <a:off x="2490947" y="2408113"/>
            <a:ext cx="18002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High </a:t>
            </a:r>
            <a:r>
              <a:rPr lang="es-MX" sz="2400" dirty="0" err="1" smtClean="0"/>
              <a:t>Potential</a:t>
            </a:r>
            <a:endParaRPr lang="es-MX" sz="2400" dirty="0"/>
          </a:p>
        </p:txBody>
      </p:sp>
      <p:sp>
        <p:nvSpPr>
          <p:cNvPr id="14" name="Rectangle 13"/>
          <p:cNvSpPr/>
          <p:nvPr/>
        </p:nvSpPr>
        <p:spPr>
          <a:xfrm>
            <a:off x="2490947" y="4313113"/>
            <a:ext cx="18002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/>
              <a:t>UniCor</a:t>
            </a:r>
            <a:endParaRPr lang="es-MX" sz="2400" dirty="0"/>
          </a:p>
        </p:txBody>
      </p:sp>
      <p:sp>
        <p:nvSpPr>
          <p:cNvPr id="22" name="Rectangle 21"/>
          <p:cNvSpPr/>
          <p:nvPr/>
        </p:nvSpPr>
        <p:spPr>
          <a:xfrm>
            <a:off x="4571999" y="1493713"/>
            <a:ext cx="4248471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/>
              <a:t>Formación, Administración y Gestión del Capital Humano.</a:t>
            </a:r>
            <a:endParaRPr lang="es-MX" sz="1600" dirty="0"/>
          </a:p>
        </p:txBody>
      </p:sp>
      <p:sp>
        <p:nvSpPr>
          <p:cNvPr id="24" name="Rectangle 23"/>
          <p:cNvSpPr/>
          <p:nvPr/>
        </p:nvSpPr>
        <p:spPr>
          <a:xfrm>
            <a:off x="4572000" y="2408113"/>
            <a:ext cx="4248471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/>
              <a:t>Estrategias que maximizan el potencial</a:t>
            </a:r>
            <a:endParaRPr lang="es-MX" sz="16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2103857" y="1493713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2103857" y="2448771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2103857" y="3315874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0" b="51563" l="37555" r="5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26516" r="48960" b="54621"/>
          <a:stretch/>
        </p:blipFill>
        <p:spPr bwMode="auto">
          <a:xfrm>
            <a:off x="2103857" y="4293336"/>
            <a:ext cx="406379" cy="4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572000" y="3322513"/>
            <a:ext cx="4248471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bg1"/>
                </a:solidFill>
              </a:rPr>
              <a:t>L</a:t>
            </a:r>
            <a:r>
              <a:rPr lang="es-ES" sz="1600" dirty="0" smtClean="0">
                <a:solidFill>
                  <a:schemeClr val="bg1"/>
                </a:solidFill>
              </a:rPr>
              <a:t>ínea </a:t>
            </a:r>
            <a:r>
              <a:rPr lang="es-ES" sz="1600" dirty="0">
                <a:solidFill>
                  <a:schemeClr val="bg1"/>
                </a:solidFill>
              </a:rPr>
              <a:t>estratégica </a:t>
            </a:r>
            <a:r>
              <a:rPr lang="es-ES" sz="1600" dirty="0" smtClean="0">
                <a:solidFill>
                  <a:schemeClr val="bg1"/>
                </a:solidFill>
              </a:rPr>
              <a:t>para administrar </a:t>
            </a:r>
            <a:r>
              <a:rPr lang="es-ES" sz="1600" dirty="0">
                <a:solidFill>
                  <a:schemeClr val="bg1"/>
                </a:solidFill>
              </a:rPr>
              <a:t>el </a:t>
            </a:r>
            <a:r>
              <a:rPr lang="es-ES" sz="1600" dirty="0" smtClean="0">
                <a:solidFill>
                  <a:schemeClr val="bg1"/>
                </a:solidFill>
              </a:rPr>
              <a:t>conocimiento para impulsar a </a:t>
            </a:r>
            <a:r>
              <a:rPr lang="es-ES" sz="1600" dirty="0">
                <a:solidFill>
                  <a:schemeClr val="bg1"/>
                </a:solidFill>
              </a:rPr>
              <a:t>la </a:t>
            </a:r>
            <a:r>
              <a:rPr lang="es-ES" sz="1600" dirty="0" smtClean="0">
                <a:solidFill>
                  <a:schemeClr val="bg1"/>
                </a:solidFill>
              </a:rPr>
              <a:t>empresa.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4315741"/>
            <a:ext cx="4248471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bg1"/>
                </a:solidFill>
              </a:rPr>
              <a:t>Estrategia integral para alinear la </a:t>
            </a:r>
            <a:r>
              <a:rPr lang="es-MX" sz="1600" dirty="0" smtClean="0">
                <a:solidFill>
                  <a:schemeClr val="bg1"/>
                </a:solidFill>
              </a:rPr>
              <a:t>capacitación con </a:t>
            </a:r>
            <a:r>
              <a:rPr lang="es-MX" sz="1600" dirty="0">
                <a:solidFill>
                  <a:schemeClr val="bg1"/>
                </a:solidFill>
              </a:rPr>
              <a:t>los objetivos estratégicos </a:t>
            </a:r>
            <a:r>
              <a:rPr lang="es-MX" sz="1600" dirty="0" smtClean="0">
                <a:solidFill>
                  <a:schemeClr val="bg1"/>
                </a:solidFill>
              </a:rPr>
              <a:t>organizacionales</a:t>
            </a:r>
            <a:r>
              <a:rPr lang="es-MX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0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52877" y="1916832"/>
            <a:ext cx="4135347" cy="413534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7421415"/>
              </p:ext>
            </p:extLst>
          </p:nvPr>
        </p:nvGraphicFramePr>
        <p:xfrm>
          <a:off x="342899" y="1268760"/>
          <a:ext cx="8229600" cy="51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Oval 1"/>
          <p:cNvSpPr>
            <a:spLocks noChangeArrowheads="1"/>
          </p:cNvSpPr>
          <p:nvPr/>
        </p:nvSpPr>
        <p:spPr bwMode="auto">
          <a:xfrm>
            <a:off x="3691312" y="3311195"/>
            <a:ext cx="1761376" cy="14017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57480" y="3501008"/>
            <a:ext cx="142904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00" charset="0"/>
                <a:cs typeface="Arial" pitchFamily="34" charset="0"/>
              </a:rPr>
              <a:t>SOLUCIONES INTEGRALES PARA EL DESARROLLO DEL TALENTO HUMANO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00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4000" dirty="0" smtClean="0"/>
              <a:t>Soluciones a la medida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56109"/>
            <a:ext cx="8229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dirty="0"/>
              <a:t>para </a:t>
            </a:r>
            <a:r>
              <a:rPr lang="es-MX" sz="4000" dirty="0" smtClean="0"/>
              <a:t>empresas</a:t>
            </a:r>
          </a:p>
        </p:txBody>
      </p:sp>
      <p:pic>
        <p:nvPicPr>
          <p:cNvPr id="11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8" y="5324364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8179557" y="5495778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47864" y="2996952"/>
            <a:ext cx="2387541" cy="2088232"/>
            <a:chOff x="3338898" y="2995878"/>
            <a:chExt cx="1947622" cy="1944216"/>
          </a:xfrm>
        </p:grpSpPr>
        <p:sp>
          <p:nvSpPr>
            <p:cNvPr id="12" name="Oval 11"/>
            <p:cNvSpPr/>
            <p:nvPr/>
          </p:nvSpPr>
          <p:spPr>
            <a:xfrm>
              <a:off x="3338898" y="2995878"/>
              <a:ext cx="1947622" cy="1944216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Oval 13"/>
            <p:cNvSpPr/>
            <p:nvPr/>
          </p:nvSpPr>
          <p:spPr>
            <a:xfrm>
              <a:off x="3461855" y="3137115"/>
              <a:ext cx="1664653" cy="1661742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Oval 14"/>
            <p:cNvSpPr/>
            <p:nvPr/>
          </p:nvSpPr>
          <p:spPr>
            <a:xfrm>
              <a:off x="3581275" y="3239473"/>
              <a:ext cx="1459578" cy="1457025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181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339752" y="1628800"/>
            <a:ext cx="4135347" cy="413534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oup 8"/>
          <p:cNvGrpSpPr/>
          <p:nvPr/>
        </p:nvGrpSpPr>
        <p:grpSpPr>
          <a:xfrm>
            <a:off x="3275856" y="2708920"/>
            <a:ext cx="2387541" cy="2088232"/>
            <a:chOff x="3338898" y="2995878"/>
            <a:chExt cx="1947622" cy="1944216"/>
          </a:xfrm>
        </p:grpSpPr>
        <p:sp>
          <p:nvSpPr>
            <p:cNvPr id="10" name="Oval 9"/>
            <p:cNvSpPr/>
            <p:nvPr/>
          </p:nvSpPr>
          <p:spPr>
            <a:xfrm>
              <a:off x="3338898" y="2995878"/>
              <a:ext cx="1947622" cy="1944216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Oval 10"/>
            <p:cNvSpPr/>
            <p:nvPr/>
          </p:nvSpPr>
          <p:spPr>
            <a:xfrm>
              <a:off x="3461855" y="3137115"/>
              <a:ext cx="1664653" cy="1661742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Oval 11"/>
            <p:cNvSpPr/>
            <p:nvPr/>
          </p:nvSpPr>
          <p:spPr>
            <a:xfrm>
              <a:off x="3581275" y="3239473"/>
              <a:ext cx="1459578" cy="1457025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59856487"/>
              </p:ext>
            </p:extLst>
          </p:nvPr>
        </p:nvGraphicFramePr>
        <p:xfrm>
          <a:off x="748019" y="1233815"/>
          <a:ext cx="7342789" cy="489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50906" y="3047999"/>
            <a:ext cx="1761376" cy="1401763"/>
            <a:chOff x="3550906" y="3047999"/>
            <a:chExt cx="1761376" cy="1401763"/>
          </a:xfrm>
        </p:grpSpPr>
        <p:sp>
          <p:nvSpPr>
            <p:cNvPr id="20" name="Oval 1"/>
            <p:cNvSpPr>
              <a:spLocks noChangeArrowheads="1"/>
            </p:cNvSpPr>
            <p:nvPr/>
          </p:nvSpPr>
          <p:spPr bwMode="auto">
            <a:xfrm>
              <a:off x="3550906" y="3047999"/>
              <a:ext cx="1761376" cy="140176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704894" y="3232149"/>
              <a:ext cx="1429040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00" charset="0"/>
                  <a:cs typeface="Arial" pitchFamily="34" charset="0"/>
                </a:rPr>
                <a:t>SOLUCIONES INTEGRALES PARA EL DESARROLLO DEL 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00" charset="0"/>
                  <a:cs typeface="Arial" pitchFamily="34" charset="0"/>
                </a:rPr>
                <a:t>PROFESIONISTA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00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00" charset="0"/>
                <a:cs typeface="Arial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smtClean="0"/>
              <a:t>Soluciones a la medida </a:t>
            </a:r>
            <a:endParaRPr lang="es-MX" sz="40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56109"/>
            <a:ext cx="8229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dirty="0"/>
              <a:t>para </a:t>
            </a:r>
            <a:r>
              <a:rPr lang="es-MX" sz="4000" dirty="0" smtClean="0"/>
              <a:t>profesionistas</a:t>
            </a:r>
          </a:p>
        </p:txBody>
      </p:sp>
      <p:pic>
        <p:nvPicPr>
          <p:cNvPr id="14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48" y="5324364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8179557" y="5495778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faktor-humano.com/faktor-humano/Inicio_files/droppedImag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08" y="1294081"/>
            <a:ext cx="3827027" cy="27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4000" dirty="0" smtClean="0"/>
              <a:t>Cursos por competencias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500063" y="1340768"/>
            <a:ext cx="4681537" cy="4392613"/>
          </a:xfrm>
        </p:spPr>
        <p:txBody>
          <a:bodyPr>
            <a:normAutofit/>
          </a:bodyPr>
          <a:lstStyle/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Se analizan las competencias definidas por la organización y  se elabora una propuesta con los cursos del Círculo </a:t>
            </a:r>
            <a:r>
              <a:rPr lang="es-MX" sz="2400" dirty="0" err="1" smtClean="0"/>
              <a:t>Tec</a:t>
            </a:r>
            <a:r>
              <a:rPr lang="es-MX" sz="2400" dirty="0" smtClean="0"/>
              <a:t> más adecuados para el desarrollo de las mismas. 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200" dirty="0" smtClean="0"/>
              <a:t>Los cursos también pueden adecuarse a cada perfil laboral de la empresa, de acuerdo con las necesidades de capacitación que los profesionales tengan.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468" y="5445223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95732" y="5373216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capacitación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competencias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67468" y="5327731"/>
            <a:ext cx="871296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 descr="http://www.clase-mundial.net/images/crecimient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400" y1="55389" x2="7400" y2="55389"/>
                        <a14:foregroundMark x1="9400" y1="50599" x2="9400" y2="50599"/>
                        <a14:foregroundMark x1="12400" y1="66766" x2="12400" y2="66766"/>
                        <a14:foregroundMark x1="15400" y1="63772" x2="15400" y2="63772"/>
                        <a14:foregroundMark x1="19000" y1="78144" x2="19000" y2="78144"/>
                        <a14:foregroundMark x1="14600" y1="74850" x2="14600" y2="74850"/>
                        <a14:foregroundMark x1="49400" y1="81737" x2="49400" y2="81737"/>
                        <a14:foregroundMark x1="47400" y1="73653" x2="47400" y2="73653"/>
                        <a14:foregroundMark x1="47000" y1="69760" x2="47000" y2="69760"/>
                        <a14:foregroundMark x1="51000" y1="73353" x2="51000" y2="73353"/>
                        <a14:foregroundMark x1="54600" y1="68862" x2="54600" y2="68862"/>
                        <a14:foregroundMark x1="56000" y1="81138" x2="56000" y2="81138"/>
                        <a14:foregroundMark x1="57400" y1="87725" x2="57400" y2="87725"/>
                        <a14:foregroundMark x1="60600" y1="87725" x2="60600" y2="87725"/>
                        <a14:foregroundMark x1="80200" y1="92216" x2="80200" y2="92216"/>
                        <a14:foregroundMark x1="89400" y1="47904" x2="89400" y2="47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82052"/>
            <a:ext cx="3748045" cy="25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programatutor.es/graficos/control_es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18233" r="4010" b="9354"/>
          <a:stretch/>
        </p:blipFill>
        <p:spPr bwMode="auto">
          <a:xfrm>
            <a:off x="5652120" y="1484784"/>
            <a:ext cx="3198416" cy="25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4000" dirty="0" smtClean="0"/>
              <a:t>Seguimiento al desempeño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500063" y="1628775"/>
            <a:ext cx="5443537" cy="439261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s-MX" sz="2400" dirty="0" smtClean="0"/>
              <a:t>Los cursos del Círculo </a:t>
            </a:r>
            <a:r>
              <a:rPr lang="es-MX" sz="2400" dirty="0" err="1" smtClean="0"/>
              <a:t>Tec</a:t>
            </a:r>
            <a:r>
              <a:rPr lang="es-MX" sz="2400" dirty="0" smtClean="0"/>
              <a:t>  se encuentran soportados por un administrador del aprendizaje, esta plataforma tecnológica permite tener un seguimiento de cada participante. </a:t>
            </a:r>
          </a:p>
          <a:p>
            <a:pPr>
              <a:buFont typeface="Arial" charset="0"/>
              <a:buChar char="•"/>
            </a:pPr>
            <a:endParaRPr lang="es-MX" sz="2400" dirty="0" smtClean="0"/>
          </a:p>
          <a:p>
            <a:pPr>
              <a:buFont typeface="Arial" charset="0"/>
              <a:buChar char="•"/>
            </a:pPr>
            <a:r>
              <a:rPr lang="es-MX" sz="2400" dirty="0" smtClean="0"/>
              <a:t>Este sistema brinda la posibilidad de llevar un seguimiento del plan de capacitación de cada empleado en tiempo real y pudiendo consultar los cursos asignados, avances respecto al plan, avance de cada curso así como calificaciones finales.</a:t>
            </a:r>
          </a:p>
        </p:txBody>
      </p:sp>
      <p:pic>
        <p:nvPicPr>
          <p:cNvPr id="25602" name="Picture 2" descr="http://www.agesco.eu/img/montaje_trabaja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0" y="3573016"/>
            <a:ext cx="3143250" cy="2905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2193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5692501" y="5653607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0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versidad Tec Milenio, Profesionales de alto desempeñ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9"/>
          <a:stretch/>
        </p:blipFill>
        <p:spPr bwMode="auto">
          <a:xfrm>
            <a:off x="4972058" y="1297816"/>
            <a:ext cx="3992430" cy="3904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4707364" y="1039681"/>
            <a:ext cx="4617163" cy="4420441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Universidad </a:t>
            </a:r>
            <a:r>
              <a:rPr lang="es-MX" dirty="0" err="1" smtClean="0"/>
              <a:t>TECMilenio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71600" y="1600201"/>
            <a:ext cx="3960440" cy="3286961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>
                <a:effectLst/>
              </a:rPr>
              <a:t>S</a:t>
            </a:r>
            <a:r>
              <a:rPr lang="es-MX" sz="2400" dirty="0" smtClean="0">
                <a:effectLst/>
              </a:rPr>
              <a:t>istema </a:t>
            </a:r>
            <a:r>
              <a:rPr lang="es-MX" sz="2400" dirty="0">
                <a:effectLst/>
              </a:rPr>
              <a:t>educativo con presencia nacional e </a:t>
            </a:r>
            <a:r>
              <a:rPr lang="es-MX" sz="2400" dirty="0" smtClean="0">
                <a:effectLst/>
              </a:rPr>
              <a:t>internacional con </a:t>
            </a:r>
            <a:r>
              <a:rPr lang="es-MX" sz="2400" dirty="0">
                <a:effectLst/>
              </a:rPr>
              <a:t>un modelo educativo </a:t>
            </a:r>
            <a:r>
              <a:rPr lang="es-MX" sz="2400" dirty="0" smtClean="0">
                <a:effectLst/>
              </a:rPr>
              <a:t>que </a:t>
            </a:r>
            <a:r>
              <a:rPr lang="es-MX" sz="2400" dirty="0">
                <a:effectLst/>
              </a:rPr>
              <a:t>forma profesionistas </a:t>
            </a:r>
            <a:r>
              <a:rPr lang="es-MX" sz="2400" dirty="0" smtClean="0">
                <a:effectLst/>
              </a:rPr>
              <a:t>a través de competencias y certificaciones que </a:t>
            </a:r>
            <a:r>
              <a:rPr lang="es-MX" sz="2400" dirty="0">
                <a:effectLst/>
              </a:rPr>
              <a:t>requieren las empresas y organizaciones de </a:t>
            </a:r>
            <a:r>
              <a:rPr lang="es-MX" sz="2400" dirty="0" smtClean="0">
                <a:effectLst/>
              </a:rPr>
              <a:t>hoy.</a:t>
            </a:r>
            <a:endParaRPr lang="es-MX" sz="2400" dirty="0">
              <a:solidFill>
                <a:schemeClr val="bg1"/>
              </a:solidFill>
              <a:effectLst/>
            </a:endParaRPr>
          </a:p>
          <a:p>
            <a:pPr marL="0" indent="0">
              <a:lnSpc>
                <a:spcPts val="2600"/>
              </a:lnSpc>
              <a:buNone/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4649342"/>
            <a:ext cx="4716014" cy="115592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2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528" y="5877272"/>
            <a:ext cx="864096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7515523" y="616530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10" name="AutoShape 2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17475" y="-7747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4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269875" y="-6223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 descr="http://t1.gstatic.com/images?q=tbn:ANd9GcTg4yjbl8gqOa9ooguLb4yxETERpjHXrR_NgXGWyGgBMmEMM-F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7162"/>
            <a:ext cx="3043064" cy="7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13C982E6-C04C-4B30-86BA-3B5BB2FE2C83@loc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44386" r="8390" b="19529"/>
          <a:stretch/>
        </p:blipFill>
        <p:spPr bwMode="auto">
          <a:xfrm rot="20961058">
            <a:off x="4835810" y="1478831"/>
            <a:ext cx="4088942" cy="2754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4000" dirty="0" smtClean="0"/>
              <a:t>Promociones empresariales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500063" y="1676400"/>
            <a:ext cx="4605337" cy="43926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s-MX" sz="2400" dirty="0" smtClean="0"/>
              <a:t>Para las empresas hemos desarrollado diversas opciones de descuentos por volumen, diplomados y horas-curso de acuerdo a la cantidad de personas que conformarían su plan de capacitación.</a:t>
            </a:r>
          </a:p>
        </p:txBody>
      </p:sp>
    </p:spTree>
    <p:extLst>
      <p:ext uri="{BB962C8B-B14F-4D97-AF65-F5344CB8AC3E}">
        <p14:creationId xmlns:p14="http://schemas.microsoft.com/office/powerpoint/2010/main" val="350960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" sz="3500" dirty="0" smtClean="0"/>
              <a:t>Beneficios que brinda a las empresas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63" y="1484784"/>
            <a:ext cx="8248650" cy="46958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Capacitación y actualización del capital humano en forma homogénea y simultánea. 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Flexibilidad para adaptarse a los horarios de trabajo. 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Flexibilidad para integrarse al plan de capacitación o de competencias de la empresa.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Segmentación por áreas, puestos, regiones, entre otros. 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Cada usuario de la empresa tiene un acceso único y posee su propio plan de estudios definido por la empresa.  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Administración total del plan de capacitación, monitoreo del desempeño de cada uno de sus participantes a través de los múltiples reportes. </a:t>
            </a:r>
          </a:p>
          <a:p>
            <a:pPr>
              <a:buClr>
                <a:srgbClr val="FF9900"/>
              </a:buClr>
              <a:buFont typeface="Arial" charset="0"/>
              <a:buChar char="•"/>
            </a:pPr>
            <a:r>
              <a:rPr lang="es-MX" sz="2400" dirty="0" smtClean="0"/>
              <a:t>Cursos registrados ante la Secretaría del Trabajo y Previsión Social (STPS).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57350" y="1774160"/>
            <a:ext cx="1599413" cy="1596616"/>
            <a:chOff x="5660408" y="4976764"/>
            <a:chExt cx="1947622" cy="1944216"/>
          </a:xfrm>
        </p:grpSpPr>
        <p:pic>
          <p:nvPicPr>
            <p:cNvPr id="6" name="Picture 2" descr="http://t1.gstatic.com/images?q=tbn:ANd9GcSSVDjy0vONwqt_7FA2ThoclbLnrbMnZ3W6VfkB8AxIHeH9X4X0z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7732" r="14919" b="15669"/>
            <a:stretch/>
          </p:blipFill>
          <p:spPr bwMode="auto">
            <a:xfrm>
              <a:off x="6018321" y="5324364"/>
              <a:ext cx="1218351" cy="11860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5660408" y="4976764"/>
              <a:ext cx="1947622" cy="1944216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Oval 7"/>
            <p:cNvSpPr/>
            <p:nvPr/>
          </p:nvSpPr>
          <p:spPr>
            <a:xfrm>
              <a:off x="5783365" y="5118001"/>
              <a:ext cx="1664653" cy="1661742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Oval 8"/>
            <p:cNvSpPr/>
            <p:nvPr/>
          </p:nvSpPr>
          <p:spPr>
            <a:xfrm>
              <a:off x="5902785" y="5220359"/>
              <a:ext cx="1459578" cy="1457025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8196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3500" dirty="0" smtClean="0"/>
              <a:t>Requisitos tecnológicos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Para poder pertenecer al Círculo de Actualización Profesional es indispensable que los participantes tengan acceso a una computadora con los siguientes especificaciones: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Procesador PC Pentium III o mayor, con velocidad mínima a 300Mhz.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Memoria RAM 256 MB (mínimo), 512 MB (recomendado).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Módem 512 Kbps o superior o Servicio DSL o LAN (recomendado).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Disco duro 150Mb o mayor.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Resolución de pantalla de 800 x 600 pixeles mínimo.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Tarjeta de sonido y bocinas.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6"/>
          <p:cNvSpPr>
            <a:spLocks noChangeArrowheads="1"/>
          </p:cNvSpPr>
          <p:nvPr/>
        </p:nvSpPr>
        <p:spPr bwMode="auto">
          <a:xfrm>
            <a:off x="1219200" y="5486400"/>
            <a:ext cx="7391400" cy="4572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MX" sz="2400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3500" dirty="0" smtClean="0"/>
              <a:t>Requisitos tecnológicos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63" y="1371600"/>
            <a:ext cx="8248650" cy="4392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2700" dirty="0" smtClean="0"/>
              <a:t>Los </a:t>
            </a:r>
            <a:r>
              <a:rPr lang="en-US" sz="2700" dirty="0" err="1" smtClean="0">
                <a:solidFill>
                  <a:schemeClr val="bg1"/>
                </a:solidFill>
              </a:rPr>
              <a:t>siguientes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PlugIns</a:t>
            </a:r>
            <a:r>
              <a:rPr lang="en-US" sz="2700" dirty="0" smtClean="0">
                <a:solidFill>
                  <a:schemeClr val="bg1"/>
                </a:solidFill>
              </a:rPr>
              <a:t> y software: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Real Player v11.    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Acrobat Reader v7 o superior.    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Java.    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Flash Player v10.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Microsoft Java Virtual Machine.</a:t>
            </a:r>
            <a:endParaRPr lang="es-ES" sz="2700" dirty="0" smtClean="0">
              <a:solidFill>
                <a:schemeClr val="bg1"/>
              </a:solidFill>
            </a:endParaRP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Microsoft Office 98 o superior.   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Software que comprime y descomprime archivos.  </a:t>
            </a:r>
          </a:p>
          <a:p>
            <a:pPr>
              <a:buClr>
                <a:srgbClr val="FF9900"/>
              </a:buClr>
              <a:defRPr/>
            </a:pPr>
            <a:endParaRPr lang="es-MX" sz="2700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r>
              <a:rPr lang="es-MX" sz="2700" dirty="0" smtClean="0">
                <a:solidFill>
                  <a:schemeClr val="bg1"/>
                </a:solidFill>
              </a:rPr>
              <a:t>Acceso a</a:t>
            </a:r>
            <a:r>
              <a:rPr lang="es-ES" sz="2700" dirty="0" smtClean="0">
                <a:solidFill>
                  <a:schemeClr val="bg1"/>
                </a:solidFill>
              </a:rPr>
              <a:t> Internet sin restricciones.</a:t>
            </a: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s-ES" sz="2700" dirty="0" smtClean="0">
                <a:solidFill>
                  <a:schemeClr val="bg1"/>
                </a:solidFill>
              </a:rPr>
              <a:t> Para mayor información consulta la página: </a:t>
            </a:r>
          </a:p>
          <a:p>
            <a:pPr lvl="1">
              <a:buFont typeface="Arial" pitchFamily="34" charset="0"/>
              <a:buNone/>
              <a:defRPr/>
            </a:pPr>
            <a:r>
              <a:rPr lang="es-ES" sz="2400" dirty="0" smtClean="0"/>
              <a:t>     </a:t>
            </a:r>
            <a:r>
              <a:rPr lang="es-ES" sz="2400" dirty="0" smtClean="0">
                <a:solidFill>
                  <a:srgbClr val="FFC000"/>
                </a:solidFill>
              </a:rPr>
              <a:t>http://www.ruv.itesm.mx:9090/portal/cap/verifica/index2.jsp</a:t>
            </a:r>
          </a:p>
        </p:txBody>
      </p:sp>
      <p:pic>
        <p:nvPicPr>
          <p:cNvPr id="5" name="Picture 2" descr="http://t1.gstatic.com/images?q=tbn:ANd9GcSSVDjy0vONwqt_7FA2ThoclbLnrbMnZ3W6VfkB8AxIHeH9X4X0z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7732" r="14919" b="15669"/>
          <a:stretch/>
        </p:blipFill>
        <p:spPr bwMode="auto">
          <a:xfrm>
            <a:off x="7799476" y="1844824"/>
            <a:ext cx="1218351" cy="118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fe-img02.olx.com.mx/ui/11/52/31/1306562777_209845131_1-Laptop-Core-2-Duo-Dell-D620-Las-Brisas-No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20" y="2437842"/>
            <a:ext cx="1486086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441563" y="1497224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7905">
            <a:off x="7778451" y="5485324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564520" y="1638461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/>
          <p:cNvSpPr/>
          <p:nvPr/>
        </p:nvSpPr>
        <p:spPr>
          <a:xfrm>
            <a:off x="7683940" y="1740819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3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9403" y="4293096"/>
            <a:ext cx="8284238" cy="21602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51520" y="4149080"/>
            <a:ext cx="777686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96217" y="476672"/>
            <a:ext cx="5976664" cy="108850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MX" sz="4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División de Educación</a:t>
            </a:r>
            <a:r>
              <a:rPr lang="es-MX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s-MX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3979" b="14174"/>
          <a:stretch/>
        </p:blipFill>
        <p:spPr>
          <a:xfrm>
            <a:off x="6926570" y="702956"/>
            <a:ext cx="2037918" cy="1141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r="26814" b="10895"/>
          <a:stretch/>
        </p:blipFill>
        <p:spPr>
          <a:xfrm>
            <a:off x="6948264" y="3263667"/>
            <a:ext cx="1475377" cy="1245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b="15889"/>
          <a:stretch/>
        </p:blipFill>
        <p:spPr>
          <a:xfrm>
            <a:off x="6948264" y="1965605"/>
            <a:ext cx="2037918" cy="117536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27584" y="861022"/>
            <a:ext cx="5400600" cy="864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43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Continua y Desarrollo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47864" y="1328787"/>
            <a:ext cx="3168352" cy="864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43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Empresarial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4" b="10895"/>
          <a:stretch/>
        </p:blipFill>
        <p:spPr>
          <a:xfrm>
            <a:off x="8550234" y="3263666"/>
            <a:ext cx="414254" cy="1245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4736305"/>
            <a:ext cx="3550086" cy="1106635"/>
          </a:xfrm>
          <a:prstGeom prst="rect">
            <a:avLst/>
          </a:prstGeom>
        </p:spPr>
      </p:pic>
      <p:pic>
        <p:nvPicPr>
          <p:cNvPr id="14" name="Picture 3" descr="Logo Tec_V3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54152" r="12010" b="18051"/>
          <a:stretch>
            <a:fillRect/>
          </a:stretch>
        </p:blipFill>
        <p:spPr bwMode="auto">
          <a:xfrm>
            <a:off x="104569" y="4659961"/>
            <a:ext cx="5495368" cy="13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32520" y="2056355"/>
            <a:ext cx="4419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¡Actualízate </a:t>
            </a:r>
            <a:r>
              <a:rPr lang="es-MX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donde</a:t>
            </a:r>
            <a:endParaRPr lang="es-MX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636" y="3194973"/>
            <a:ext cx="558849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2800" b="1" dirty="0">
                <a:ln w="50800"/>
                <a:solidFill>
                  <a:srgbClr val="D27D00"/>
                </a:solidFill>
              </a:rPr>
              <a:t>Rompe con las barreras de tiempo </a:t>
            </a:r>
            <a:r>
              <a:rPr lang="es-MX" sz="2800" b="1" dirty="0" smtClean="0">
                <a:ln w="50800"/>
                <a:solidFill>
                  <a:srgbClr val="D27D00"/>
                </a:solidFill>
              </a:rPr>
              <a:t>y</a:t>
            </a:r>
            <a:endParaRPr lang="en-US" sz="2800" b="1" dirty="0">
              <a:ln w="50800"/>
              <a:solidFill>
                <a:srgbClr val="D27D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2560" y="2420888"/>
            <a:ext cx="4419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quiera que estés!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47800" y="3553852"/>
            <a:ext cx="558849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2800" b="1" dirty="0">
                <a:ln w="50800"/>
                <a:solidFill>
                  <a:srgbClr val="D27D00"/>
                </a:solidFill>
              </a:rPr>
              <a:t>espacio de la capacitación.</a:t>
            </a:r>
            <a:endParaRPr lang="en-US" sz="2800" b="1" dirty="0">
              <a:ln w="50800"/>
              <a:solidFill>
                <a:srgbClr val="D27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4.bp.blogspot.com/_GMJCONbh6Y8/S8zeYjvz98I/AAAAAAAAABg/8wFUdRu0IVA/s1600/tec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5" y="1270968"/>
            <a:ext cx="2385954" cy="29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066124" y="2240087"/>
            <a:ext cx="1947622" cy="194421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Universidad Virtual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79646" y="1412777"/>
            <a:ext cx="4655859" cy="279452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s-MX" sz="2400" dirty="0"/>
              <a:t>Con más de 20 años de hacer educación utilizando vanguardistas tecnologías de aprendizaje, la Universidad Virtual </a:t>
            </a:r>
            <a:r>
              <a:rPr lang="es-MX" sz="2400" dirty="0" smtClean="0"/>
              <a:t>se </a:t>
            </a:r>
            <a:r>
              <a:rPr lang="es-MX" sz="2400" dirty="0"/>
              <a:t>ha consolidado como una de las principales instituciones de educación virtual del mundo.</a:t>
            </a:r>
          </a:p>
          <a:p>
            <a:pPr marL="0" indent="0">
              <a:lnSpc>
                <a:spcPts val="2600"/>
              </a:lnSpc>
              <a:buNone/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251517" y="4649337"/>
            <a:ext cx="4372436" cy="115592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528" y="5877272"/>
            <a:ext cx="864096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7515523" y="616530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10" name="AutoShape 2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17475" y="-7747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4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269875" y="-6223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4" name="Picture 4" descr="http://t1.gstatic.com/images?q=tbn:ANd9GcRNMeTKreyIB7eQ698jvd_WPH25foC5e-3ZKGiUNe81-8dXHBKo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"/>
          <a:stretch/>
        </p:blipFill>
        <p:spPr bwMode="auto">
          <a:xfrm>
            <a:off x="365323" y="4747340"/>
            <a:ext cx="3342581" cy="9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t3.gstatic.com/images?q=tbn:ANd9GcRmo-kVPGLSRPMjZiTNBUSrAh7kvZd4D-2TGsNSlkdcNRDrJH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79" y="2492896"/>
            <a:ext cx="1461151" cy="14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uevastecnologias.com/wp-content/uploads/2010/12/tablets-dispositivos-moviles-portatiles-300x187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05" y="3684343"/>
            <a:ext cx="1487195" cy="92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0.gstatic.com/images?q=tbn:ANd9GcQuruZDz5X6qqUHKvQ2DVkeOu8KOUGTShyymHBUZZjfmmo9rV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04" l="505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84">
            <a:off x="2734913" y="1843796"/>
            <a:ext cx="654727" cy="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2189081" y="2381324"/>
            <a:ext cx="1664653" cy="1661742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Oval 23"/>
          <p:cNvSpPr/>
          <p:nvPr/>
        </p:nvSpPr>
        <p:spPr>
          <a:xfrm>
            <a:off x="2308501" y="2483682"/>
            <a:ext cx="1459578" cy="1457025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3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 rot="5400000">
            <a:off x="4936564" y="1359024"/>
            <a:ext cx="4099932" cy="4099932"/>
          </a:xfrm>
          <a:prstGeom prst="teardrop">
            <a:avLst>
              <a:gd name="adj" fmla="val 99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TECSalud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43608" y="1600201"/>
            <a:ext cx="3654150" cy="3340967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s-MX" sz="2400" dirty="0" smtClean="0">
                <a:effectLst/>
              </a:rPr>
              <a:t>Sistema que integra nuevos </a:t>
            </a:r>
            <a:r>
              <a:rPr lang="es-MX" sz="2400" dirty="0">
                <a:effectLst/>
              </a:rPr>
              <a:t>modelos de práctica médica, atención clínica e </a:t>
            </a:r>
            <a:r>
              <a:rPr lang="es-MX" sz="2400" dirty="0" smtClean="0">
                <a:effectLst/>
              </a:rPr>
              <a:t>investigación que contribuye </a:t>
            </a:r>
            <a:r>
              <a:rPr lang="es-MX" sz="2400" dirty="0">
                <a:effectLst/>
              </a:rPr>
              <a:t>a la formación de profesionales de la salud del más alto nivel. </a:t>
            </a:r>
            <a:endParaRPr lang="es-MX" sz="2400" dirty="0">
              <a:solidFill>
                <a:schemeClr val="bg1"/>
              </a:solidFill>
              <a:effectLst/>
            </a:endParaRPr>
          </a:p>
          <a:p>
            <a:pPr marL="0" indent="0">
              <a:lnSpc>
                <a:spcPts val="2600"/>
              </a:lnSpc>
              <a:buNone/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675" y="4717422"/>
            <a:ext cx="8569323" cy="101583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528" y="5877272"/>
            <a:ext cx="864096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7515523" y="616530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10" name="AutoShape 2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17475" y="-7747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4" descr="data:image/jpg;base64,/9j/4AAQSkZJRgABAQAAAQABAAD/2wCEAAkGBhQRERUUERQWFRQUGBwYFRUYFhgaGRweHRsYHCAZHhkYHyYeGhskGhoYHy8gJSctLywtGCAxNTAqNSYrLCkBCQoKDgwOGg8PGiwkHyUqLCksLCw0Ly8pMSwsLCwsLCwpKiwsLC4sLCwsLCwpKSwvKSkpNCwsLCwvLCwpLCwsKf/AABEIAIoBbQMBIgACEQEDEQH/xAAcAAEAAwEBAQEBAAAAAAAAAAAABQYHBAMCAQj/xABOEAACAQMCBAMFAwUMBwcFAAABAgMABBEFEgYTITEHQVEUImFxgTJCkQgjUmKxFRdUcoKDkpOhotHSJDNTc7K00xYYNDU2Y8NDZITBwv/EABkBAQADAQEAAAAAAAAAAAAAAAABAgMEBf/EAC4RAAICAQIEBAYDAQEBAAAAAAABAhEDEiEEMUFhE1Fx8CKBkaGx4RQy0cFCI//aAAwDAQACEQMRAD8A3GlKUAqF4o4h9jWJyMq0yo/wQq5Z/kgXefgprp4huClvJtYq7jlxkdw8nuJj47mB+lQutwg2jm6YPOlnMNgH2vc2ySKg6+9lQPQPgfaOdccU2myGy10qG4S1b2m2V9rrt/NnmLtclAFLFT1XLZ6Hrj07VM1nJOLpkilKVAFKUoBSlKAUpSgFKUoBSlKAUpSgFKUoBSlKAUpSgFKUoBSlKAUpSgFKUoBSlKAUpSgFKUoBSlKAUpSgFKUoBSlKAquriWe/5cZUez24lj3DIEkzyRcwr97lxpJhfMyH4GvGLhoWd7BcCWSVpRJBcSTPuYgrzVYYwiKrQkbVAH5z4VIcTSC3ZLmNd0+OQiZAEm8hgpJ81Klhjqeqjq9Uy91+4dZJWumeP3tiRRrEo68tJAdzSuN7R5VsdHOCSjA9mNSktuVV7/JR7F94YjPs+5gQZXklwe4EkjuoPodjKCKlqh+GdVaaFjL9qN2QsRjIADBj0AztZc4G3IJHTFecXHNgwyL22+s0Y/aRXPKMnJ7FrROUqEbjex/hcB+Uqn9hNdLcSWwi53tERiJ2iQSKVJ/RBB6t+qOtRokujFokqVCLxrZ/enWP/ehoh+MoUVJwahE4ykiMD2KspH4g1DhJc0LOilKVUkUpSgFKUoBSlKAUpSgFKUoBSlKAUpSgFKUoBSlKAUpSgFKUoBSlKAUpSgFKUoBSlKAUpSgFKUoBXy7gAkkADqSew+NV1OI7gXE8bWwdYWBHLk/OmNhlZOW6qGGQyna5O6NgAemfHiDV4biKNQ26B98lxgHPKhGXjKnBBMhjRkIBwzAitVid7kWSVxFDqNqrRPlH96ORc/Fe3QlSCykdMhjgg4IoWnWDSyzJI8ztDOTyrDasR68wO80rBd4LldgZWBj7HaGq0xvs02dUOHka8WBVYKzM0twyLH+sR1GPT4V4z26y21skEck8TQjbFE4htugHvSP0cL1xsG7PXKHBxvB6LXS/fvYq9yA0q0lFjbl4wbCO4ZpA7OZHh3SgSyD7LRAMjbDkbUDZI6V1XF/cQLOIGUJbtdyFMJ2WXmnGY3+5OmB0HSu3hV4/aJI8w7Ft9rJHePdRoA2Me+ByBj7uMNt8tnWL0q0EsBG8AssPXnJHvSaztlZffjdH3GHOCB2JzWt23a7/AFIJ+K6uTlXkuWkjYq3s6WpTsHBJmQddrr2x27Cv2GKMMJWjIumLx+0G1CTD3GftgrKxVGGV6eWO4McYFjyJ2gJJzm5vlU9FVB+bhiVCAqKOvX417Q3KBAUkhYRzQn81dyTYDPymOx+sQ2Snqp6/Cs2vL7Ene004Gd18B6yQ2si/WOECT6DFRlzo9vcB43jtDJKjoD7A8Uu5lIVgZCSuGIOfh5d6+5xCjkN7Ejg9Q1/KJfrLt3A/jXfYtIRlBdMvf81c28yH4b5iJMfhUf13W30QPbge83xOoztBR41ZmYqksMUgXLEnAdpFAz0248qstU7hv8zeyRHpkSR49OXJz0A/mbvH81XbxNr0tvNFywGiRHmuhj3uWpjTK/Fd7SY8xGR3IrKcNU6XUlPYslK/Ac1+1gWFKUoBSlKAUpSgFKUoBSlKAUpSgFKUoBSlKAUpSgFKUoBSlKAUpSgFKUoBSlKAUpSgFKUoCK1rRVnwyty5lDKr4zlW+1Gy5G+NsDIyD0BBUgEU264enSRWnO3m4tzJu3g72iaN2PQud8KQlmUMwkRSW27qsvEvCMdy6TiOF54gVAmQNG6HqY3yCV69Q4GVPkQWVqjrsqqrwhHsxIuNjv8Amw3qEc8pgGAYPA4cEDKHBB7MPRJ/opIkZ7KNnibOTb3MMFqhOSqRyrHLJj9J2WRS3mqD9bP1fxi0hngmgmuYImMtsiF3UrsBFvLygWCh9+OYpQqU6nGBycOK+w3Vxgtaq5mRcZMyc4hQPRjcSuD5iSEjzxPcMacYbufc2+SWGGWZskgy77hWx6KAFQDyWMDvmrSem+3v36kI8ILJ1ntXLxPFcJJGUWILEFKLKqRr3ORGclycgHAXtXnJp4tbu5UMFjuUjkjUwtMuUaQSoI1643SRv/LbyHTnfXbeG2Qc5M2t2EiCtuLoHAwirlpCttKVwoPVTXvr2pz3kYW2tJ45Ad0FxK8duVcAjcEctIQVJBUxjKsR071FSvfly8utknpBKV/1Tlfhbac8Z+ry7kH1r81WOV7edW9qLNBJs50UGNwUspDwD3feUfa79PPFcMNveSuyllleP7ca6s6MvwYQWqEfU14atFPHE+2zvI5iAFljvprmNcnG9kEhkcKMnbyjnGPOpUd+l/L9fggn1uZZPfhN0UcCRRDHaKgDgMPen6uevUg9/SuF7QbiZY13eZm00yN9Zbc8uq3oGpQLHypVubkRERxuLkrGqbQFSTdJEkLjBTDIrNhTjLYqym1kT7EOpw/xLiGZf6MssmPotHHQ6/z39hzODWWkjdJLbYJCIjFmF4496v7K35tju28q6iwAevK6fCQutUZ5reQptL7rW5j7hWEiBkz5qQzOD0yqg+dV2K8llCyzi6kMTx3cbl4BGLbnBwzqoQl+XGwZQrYIU9Miuy41xWYwzMqvdctpjjquwPDMUUZbe/KWJQvvfnMjO01dw+3v9izq0bigva26mb2eNIIy8u0NKRsUb8MCkKM3RC4LSH7K4wTYOE9OlXmzSvORKRyopnLMiD7zL2R3JLFQBtG0dwai3uLa1DXPsVwUjy/McRqqfrJFNIhRsYXIQMeg69qt1jdc2NJNrpvUNsddrjPky+R+Fc+V7fCtmWR70pSuYsKUpQClKUApSlAKUpQClKUApSlAKUpQCleN5epChkldY0XqzuwVR5dSeg6146brMFyC1vNHKqnDGN1YA98Eqe+KmnVg7KUpUAUpSgFKUoBSlKAUpSgFKUoBSlKA/DVUtuILqSVopFt7aUE7YnMjmQD7yONiyDHXCglexANWyue9sI5kKTIsiH7rKGHzwfP41eEkuaIZmeucQFZ+btjKuY1vUjk6hY5FYTPDIqSoUAZT7rAo3UjYK+YIZppJkDgKCFnfG+MHdJKVwp/0mQyTybYR7uNpfduCV3cQQKLgQW0ksYUNvdriZ40CqpklKO5ULEjKAMYaSVAeiOD8e2qLOA6a8CC0dJ4I9zbJImDxFZH24WQ73LHJ2t9rH2j6Ca0ql76e/wDN8z7kV7Vibe0lmSaEMbtWzfeh/NSqpAQ7RykxtyMAdhyRyNfQagXikZ7hFks2EbkqyR7REGx+aeK4Q5DFftFuxJr8438UBaFd8f8ApagFLcShljOGBaV4++4MMRg9QoJIyMVvw+12XWL6YalI0sSQPIIQzJECrxj7EZAbCk/az9atHHLR4jVd+vy9pBtXRfuHI7m3uLtpYzJJObVVYMmGKQpHJIfeyFDhj2yQOgNQ0MMtta2uUf20XJnvZdjZEaM5lZnxgoYwEVc4YEY7dMDY5OcfHFbVxQ50PTrQwyyrdSBVeJpGkhf3QZS0Um5QMkL7m0+8OtbZOH0SSu2+3kvV7EKVlogtX1CKK5uIVjkm28o2+RcwxyZ2s8pO2RcdWjZduCejEYPnpGsyWbLG7LNBJlYpIx7jYzkRr15cq4O637HaeVgqYjT+HuIU1P3YXNtdmNYXXeTi3XLOLT/3D5q+SB1UnbVr4e0SX9z156Ri2mEeyygiJaNXK7JOcDvMy5WQv5FSencc04aLjL6f4WTvkfmjcQRpFbyS45UVvycAbi6tb2ThQv32MrbAPPOPM10WXB0zYlLxwzyj303OWijH2IA8bLIQo6sVdd7liSRjEBdaRIboRXCCWWB8QhFwr8wFxcupmh3PJsddobarROMHctWWw4bcqVNlaqSesk0EAC/xYYC5b+VKPnUTqKtMInNN4VVNhmczNGcxrtCxRnr7yRDPvdT77l26n3utTtRXDugLZxlFd33HcSzdAT5Ig92NB5Ko/HvUrXDN2+dl0eL3aA4LqCPIsK/Pbo/00/pD/Gs24w8F4ruee7a4dS+X2BFIGFAxknP3aznwy8N49WWcvK0XJKAbUVs7gx8/4tdcOHxSg56+VXt5lXJ3VH9ItdIACXUA9juGD9a+P3Qj/wBon9Jf8axPxg4fWw0ywtlYuIpJAGIAJyC3YdPOpXTvAeykhjc3E4LorEAxYyVB/Q+NR/HxqCnKWzbrbyGp3RrcVyrfZZWx6EH9lfF3fRxLuldI19XYKPxY1RYdItuG9PuZ4S0rMQQXK5ZuiomUA90MSfXq1UTgrgibXpHvdRmcxBiqgHBYjqVXORHGuQOg6nPoTUR4eLTm5fCutbv5By6G32etQTHEU0Uh9EkRj/dJrpa4UHaWAJ8sjP4Vnl54GWWVe2MkMiMrKd5dSQQcEN18vIis+8bN37sAx7t4iiKlc7gRuIIx1yMZ6elTj4fHlnphLo+a/YcmlbP6IrzWdScBgSO4BGfwqn+F/Ho1O298gXMQAmXtu9JAPRvP0OR2xmjeHbheJNRJwAPaST/Pp1qi4Z/GpbOJOrkbTNOqKWdgqjuzEAD5k9BXHa8QW0rbY7iF2PZVlRj+AOawuNrjifUWUyGO1iywXuETOBhexlb1Px8gBVm178n+EQFrKWXnqMqJChVyPLKqpUnyPb4Vq+GxwqOSdP05epGpvkjXq84rhW+ywbHfBB/ZWVeDXHMtzHNZ3LF5IULxu3Vig90qxPUlSV6nrhvhXD+TkOl784f2TVSfCuCm5P8ArXzsKV0bPXheX0cK7pZEjX9J2Cj8WIFcnEmtrZ2s1w4yIkLY9T2C5+LED61h/CHCU/EU8t1fTOIkbb7vfPflxhsqiqCMnB7juSTVMOBTi5ydRRLlWyNQ4v0mPWYVt4L2NYw4eYRlZGYDsvuvhRnr1B6hfTrZNF0WK0hSC3QJGgwB+0k+bE9SfOsd448HBYQG70+aUNB77KzDeAO7o6BSCvcj0z16YNo4K8T+ZpM1zde9LZjbJjpzDgbD6AuSF+YJ+FbTxN414crjfLluyE99zQrm7SJd0jqij7zMFH4npXPaa7bynEU8Uh9EkRj+CmsN4U4auOI7iS5vpmEEbbcL6nry4wchFAIJOCeo7kki7al4DWDx4gMsMgHuvvLjPqVbuPkR86rPBixvTOe/ZbIKTe6Roz3CggFlBPYEgH8K9KxHxQXHEGnfAW3/ADD16+LHGFxc3q6XZMVyVSQqcF3fB2Fh2RVIz9c9BSPCOWmnzVvsNfM1ibiK2Rtr3ECsPumVAfwJzXdFKGAKkMD2IOQfqKzXR/ASxSIC4Mk0pHvMHKKD+qq+XzJ//Ver6VHw1ZXk0DtIshTkxyYyHOVAJGNy5O7sDhT86o8WN/Djk2/TmTb6l/vdTihAM0scYPYu6qD/AEiK/LLVYZs8mWOTHfY6tj57Saw3gbw7k1vfe6hPIUZiq4I3uR3ILAhEB90ADyOMY6/fHfhg2kIt9p08oETDfkjemSAGDKAGXJAKkefmM42/jYtXh6/i9Nr8iup86N5pVZ8OuK/3RsY5mAEgJjlA7b1xkj0BBVseW7FWauGcXCTi+aLp2KUpVSRSlKAVy6ne8mGSTGdilgvqQOij4k4H1rqqB40u+XbbvR1b+rPNI/CMirQVySIZT7BJwrSwIZpZZWUYl5ReK3c79kmCA8ty8s20kbkJHYVwa7rcFpFPfQQz2s2RG9pIuyJ7g4ZZSmSrFFBkyvRsr51o3CNnyrG1TzWCMH57Bk/U5P1rIPyhdRJubeD7qRGQ/N2K9fkI/wC2vQwPxc2j3SKS2VlN4s4LurRFuLtgWmfDA8zfuIZiSXQKx6HJVj1PnUl4L6oYdVjUAETq0TZz0GN+RjzzGB18ia0XxD0pZ4tKgkBCyXQRhtZMAqwxtLEgfDd8iOlQXEGgwaPqumvDGo3uwZU5gBztjB/OO/UGQnpjtXYuIWXHolzadfIppp2Ufh+w9v1lExlZbpnYfqh2kb+6CPrU746STNqAMoCxhNsC7gWKg+9IVBO0M5YDPUhPhUxpehJDxRybQcqG3UM+0n7IiVmyzEk7nZQcnzNUTjXXH1PUZZIwz735cCAEkqvuqAO+W+1j1Y1rB680ZLko/kq9l8yv21y0bq8bFXQhlYHBBByCD6g1uGm8QwXtnBPdXL2lsm4XEcTyIHnBHulk6ohTDiNcbi581qI07whtltHM04kugqMyxsSkay7QpyvU4wxL9Rg52npnr8Ewba/vbIusihA4ZSCpKMBkEEjqJB/R+FZ8Rkhki5R5xJimnuTt2DNbw3cQljRZuTE8xYyGGRoxHK2/LELdiKRdxzsU/pGtC0y9E0McoGOYgbHmMjOD8Qen0rg4wtebYXSeZgk2/AhCVP0YA/SvPg265ltkebuw+TsZQPoJAPpXkTeuF+TNlsycpSlc5Y5tS/1Mn8Rv+E1kf5OX+rvP40P7JK2C7h3oyjuykfiCKpPhb4fS6Us4lkSTmlCNgYY2hx13fxq6sc4rDOLe7r8lWt0Vz8or/wAPa/7x/wDgFfGneAVtJFHIbmYF0ViNsfmAfT41avFDgOTVY4UikSMxOzEuGOcrjptqrx+F+sqAF1ZgAMACWcAAdgBXViy1hjGM9L3so1vyHG/h8LDQpYYHeVUuFuGLAZxhUP2R2Aw30NTfgbq8cumLCpHMt3cOvn77s6tj0IbGfVT6VL8EcN3ltFNFqFwt2shypYu5AI2sh5ndSMdPi3rVQ1DwXntrjn6PdcgnsjlhtB+7vUNvT9VlPbqTVfEjOEsU5b3afQmqdpGuViXGv/qmz+dv/wATVNngnW7lkW91CIRBgWWIH3gCDghY48g47E4qS1/w5luNYgv1ljEcRjJQhtx2Ek4wMdc1TDowydyTtPkS7aKTxtoUug6gmoWQ/wBHkb3kHRQT1aE+iMBlfQj9UZ5vDi4F5q+oPFkC4guWQHoRzJEIz8eorctY0iO6geCdd0ci7WH7CD5EHBB8iBVA8O/CiXTL152mSSMxtGoAYN1ZCCc9Oy9cetaw4mMsUtX9qr1KuO+3Iqn5Pt8sV1cwSHbJIi7VPQkxlty/Mbs4+B9K3G7u0iRpJGCogLMxPQAdST9KzjjjwcF1Obqxl9nuCdzA5CFv0wye8jeZIByevQ5JhLrws1m7AivNQRocjI5kr9vPZsUMR8TVcqxZ5eJrrzXX5Eq47URHgtGZdTup1BCCGUk+nMkUqPngN/RNTH5Ofa9+cP7Jq0fhLguHTbYwwZJbrJI32nbGMnHYDsAO3zJJzTS/BfUrbd7PqCw78buW0yZxnGdvfGT+NaSz483iK6uqvsRpaov3itaNLpF2qDJCB8fBHR2/uqaq/wCT7qSGymh3DmJMXK+e1lQBvllWH0+NdnDPAWpwXUcl1qLTwqTzIjJMwYFWGCG909SD19Ki9b8E5Yrj2jSbn2ckkhGZ1257hZEBO39Uj6mso+GsbwuXPdPpfkyd71UXvxD1JINMumkIAaF41+LOpVVHxJP7fSsT4Q0SWXQtUZASC0JHx5J5j/grA/SrRJ4P6leyL+6d8rRr5KzyH47VZVRSfXr8jWr6LocVpAlvAu2NBgDvnPck+ZJySfjRZYcPj0xep2n22FOTtmd+AGrxtZSW4IEscpcr5lXC4b49QV+GB6iu3xf4yutNW3e1dAJC6srIG6qAQQfLuRj5VG634LSR3HtOk3Hsz5JEZLALnuFdASFP6JBH06Vy6v4Y6vqPLW/vLcpGSVKrkjIwThY0z0Hmav8A/GWXxXJU+afMjdKjj8UDnX9O+Itv+Yeoy+mGn8UmW46RmYvuPYLKhUNn0Ut1PltPpWg8XeHEt5qVrdpLGqW4iDKwbceXKznGOnUHFSvHnh3BqsY3kxzJ/q5lGSAfusPvLnrjIwexGTmYcRjioxfLS0+w0vctQOaz/wAc7NpNKYqM8uWN2+WSufxYVC6ZwNr1onKt7+HlDou8lto+AeJio+AOBVr4O4OngjuBqM4u3usB8hiu0Bhs97upDHoAAK5oxjhkpqSdPl1/RbntRH+CGpJJpUcakb4XdZF8xudnBx6FWHX4H0rp8ZNRSLSZ1dgGl2pGPMnep6fJQT9Kql54LXdrOZdJvOUG+67OjAfo7kDB1/jD8e9fMPgxe3cyyare8xV8kZ3bH6Kl1VYwfgD8q304Xl8XXtd119CN6qia8A7Rk0x2YYEs7snxAVEz/SVh9K0quewsUgjSKJQkcahUUdgB5V0Vw5sniTcvMulSoUpSsiRSlKAVWvEC3L2hA8yy/V4pYx/ecVZajuILcvbvsGXXEiL6tGwkVfqygfWr43UkyHyK9beIEKRRRpFczy8mJjHDA79HjVgd/RAMH9Ksm8bpDJd285QpzbVco3dGV5AyH4qTg1d1ukjskAvLqAxubUJbxiRplUbodoKnbI1s0bBgRkd87elf42003mlo6xCNrPc8UfNWWRrfCrI0hX/6qybXceW7r1zXqcOo48il3r37ZnLdF21zTWlfR1QAbLjmHCooCojsTiIlBnGPdOMketQ3jTYP7Tpk4HuLOI2PozPGw/EI34VY4b9lKOu33cW0ZbYQHdTM5Ai2o5YLEi425Y46ZNfN1p3tVs8lxPzQgEixBgNjoQw3bNo3KR1UoMdjmueEnCUZPpf3snmUi4GX4huhIsbqfZwx6kLnawAHXL7VRT0GflVb4K0qO3g9plLc+Y8u3iCkko2ULdAftueWPMrvwDmrLrWiw3EFyscvKWSU3dzJkMC2VUREkgKS7TFVPchfLJHdErtzlgjylvMiffw6jekEahSGx2RyQOpj7BCw7FOoten0SSopW5Z7XTOXEu/3mdws0MbgOEUFioCnLMGMZZVOQgCLkKN1G8M71ptZv7iONjtidVRiFY5kjVQzMB75CEkt1JznJyamOK7xbDT5pFSOR5CqW80YUxKzEM+3acxusplcfBYxk7cCI4B0WGKz23uC16VuJYi7iUwI2IyqIOY5aQs+B3A+OKygqxyk+u3/AFlnzRqWra7E1ncMrqSkMpZcjcpVGJBXOQRjrXjwHblLUA9wdv1REjP95DVc17SbCGF1toFgeQi0dlj2ExMEnlOfvAW6s2e4IwevSrtoFuyW6Bxh2Bdx6NIS7D6MxFcU0o49ur6l1zJClKVzFisap4l6fbSvDPchJIzhl2SnBwD3VCOxHnXpo/iJp91IIoLpGkP2VIZCfgN4G4/AVlL6RFdcVSw3CCSNmbchzg4gBHb4gV2+MHh5a2dsl1ZpyWWRVZVZsHOcMMk7WDAdR6/CvS/jYbjBt3JJ9K3M9T5mrcQcVW1gqtdyiNXJCkq7ZIGfuA+VQn772lfwtf6ub/JWa+J+tNeaNpk79XctvPqyqVY/VlJ+tTWnHhrkx8z2fmbF35E2d20Z7fHNRHhYKCclJu2tuw1O9jSOHuL7W/3+yS83l43kI6gZzjq6jr0Papmq7wOthyGOmBOSZDvKbsbwq5zu652lasVcORJSaV/PmXRDcQ8YWths9rlEXM3bMq7Z27c/YU4xuHf1r30HiO3vozJayCRAxUkBhggA4wwB7EH61lH5Rfex/n//AIK8/Ci4bTdWudNlPuyE7CfNkBZW/lxEn6CuxcLF4PET+Ld12TKavio2HVtWitYWmuHCRJjcxBOMkAdACT1IHT1qL0Hj2yvZDFaziSQKXKhJB0BAJyygdyPxqgePOss/s2nw9XmYSMo7nrsjX6uWP8kVB+EdmLTWruInIginQt67JIwT/ZmphwsXgeRvfmg5fFRsuv8AFVrYqGupljB+yDks38VFBY/QVXrbxm0t2C+0Fc9i0Uir+O3A+ZrL+DtKPEOqTTXjMYkG9kBI90nCRA91UDOSOvQ+bZrUtc8ItPngMccCQPj3JYwQwPkT198eoP8AYetJYcOJqGRu+tckE290XGC4WRQ6MGVhlWUggg+YI6EVCaBx5ZX0hitpw8ijcV2upwDgkb1GcEjt61mPgTr0sdzPp8pyoDOgzkK6MFcD4NnPzXPmazXRDcws17bZBtHQsw+7vLAZHmhwVP8AGA86vHgU5Ti3yqvmQ58j+rdT1OO2ieaZtscY3O2CcD1woJP0qG/fCsfZRdc8ezmTlCTZJ9vGdu3bu7DvjFV7W+LI9S4fuZ4+h5JWRM5KOMZU/tB8wQai/CbhyC+0YRXUfMjFy7hdzL1AAByhB7E+dYRwRjByyXtKmW1b7Fn/AH39K/ha/wBXN/kqQ0Pj+xvZeVbTiSTaW2hJB0GMnLKB5isa8SeELW01Szgt4tkUoj5i73Od0xU9WYke6MdDWx6F4fWNlLzrWDlybSu7mSt0OMjDuR5Dyq+XFghBSWrdbcvuQnJs4T4u6WOnta/1c3+SvqLxZ0xmCrdAsxAAEUxJJ6AAbO+axrw1Omcy5/dXl493lb9/fMm7Gz+T3rSdDHDxuYvZRAZ945WBLncDkY3dM59a0y8NixtqpvvtX4Ck35Fs1/juysZBHdTiN2XeFKSH3SSM5VSO6n8Kjl8XNLJx7WvX1SUD8SmBVA8XLZZNdsEkAZHWBWU9ipuJAR09QakONtA0KOxnaE26zBCYuVMGcv8AdG0Ocgnocjtk9MZqseHxaYatVy8qGp7mpzavEsBuDIphVDIZFO5doGdw25yMelVr997Sv4Wv9XN/kqh+H0sh4c1EPnlqswiz/ugWA+G45+ZNePhVoOmS2LSagsHMM7qjSyBCVVYjgZYZALf20/jY4qWu3TrYantRrOgcZ2d8SLWdJGXqV6q2PXa4BI+OMVz634hWNnKYbm4EcgAYrskPQ9jlVIrF54beHiG3GkNlObEDsYsgJOJFVsnKbM56kDLenTv8R+R/2jj9rx7Pti5u7ONu1u+OvpVlwkNaW9ON9xrdGlfvvaV/C1/q5v8AJUhccf2UdvHcvNiCUlY5OXLgkZ6fYyOxxkdcHFUfPDH/ANv+E1Xi/wCHLa+00W0YAt5Il5JUfZGAUdc9enQ/Hse5rCePFFraSV73/wA2JTfYmNN1KO4iSaFw8cg3Iw7EfXqPke1RUnHNmt17IZgbjcF5YSRjkjOMqpUdOp69PPGKx7hHj2XREvLK6Ul4txgXqRzOg2/7tsiQH0DebCrN4J8JNh9SuctLOW5Rbvgk75fm7ZA+APk1XnwqxqUpPb/z3v3uQpXsjWaUpXAaClKUBnd/a+xXZyxihl2jmLt/NjdiOUbgVxG8jW75GOXLBnoDiycRahHYWkkgRWZIW2rtUbgik4O0ABO+cDHvYAyQD365oy3MRRsAjJViu4AkFSCp+0jKSrL5qxHTuKFLGiq9pqAZYyEQTbzlUDhkilkIOYSwCrcY6j3H2uDnri1kpvpz7lOR6XEbWNuI+TvtG2XCwgB5bb31d42QdZICdy7wMrkggjqLdaaNZXEfMjWOZJBhX3cwAdfsFiQmP1cf2VS10S5juYJCFjur6Z4zKuJPZ4I1d9kbuDulkVSTIwOc9hiubUruGOS6ljik2wXKxS3NtK0Mm3lq0sjLEAkzRPkHcvYj0JOrhq5Pft9Pz3+XUgtHFWiQxQKkaHLOOoLs4WMGV+X1JVmWPaNuOrCuCOaO3tZUkIjLsm8ybo024TcjyEERGQ84qrkHEi52kiuTXFkhhe6Fzeyx24kIdZrXBX811Dez5y278I269evnqmnizlt3kgaQzvInOeU3MvNCExGPnDlo0gQLnljBGO3WkY7JN3/q3BEalpY1C79qulWGzBUWlo7Rwvduq4XIYgYJJG4593AXoc112l8t9NJHc2kt0PzYMYjgiltJcsGQMHSTl4CMr5PTPXoa7+KOHZZJUeCV5EuTFHd+4rlJIgJo5+XKQqKOzplQA3Tqa+Hle8kCoIpZnQxS3cKNHzYwxykbEsViz0knHT7kYLEY01XFen09/X5bEHRouni6uERGeW3twVWSRt7SLv8AzkpY/a5skYhX1jhm8mWtHqP0TR1togi4JOCzBQoJAAACjoqqoVVX7qqB1xmpCuDLPU9uRolQpSlZEmH2U6pxdIzsFAZ8kkAf+H9TUt468T27WS28cqPK8isVVg21VDEs2O2SQAD36+lTnEHgxZ3tzJcSyXAeUgsFaML0AHQGMnsPWvzRPBPT7aVZcSzFDlVlZSoI7HaiqD9civT8bDqhkbdxSVencyp7ozzxB0x7fQtLjkBDguxB7guC+D8RuxV70rgPRWgiZ44N7RoWzOwOSoJ6cz1qycZ8CwaokaXDSKImLLyyoOSMddytVT/7vlh/tbr+nF/0qLiIygk5OLtvbuydLT5F44Z0e1toiliqLGXLEI5cbiFB6knrgL0qXqtcF8Bw6Wsi28kzJIQxWRkIBAxkbUXBIwD8hVlrz8lOTp33LrkYt+UX3sf5/wD+Cv3xr017W5tNSgGGUqrHy3J76Z+a7lPwUVoPGnh9b6pyvaHlXk7tvLZRnftzncrfoD+2pHiXhqK/tmt592xsHKkBgVIIIJBAPT07E124+JjBY15XfoyjjdmScBZ1jXZb51PKg99AfLpsiU/EAM/zWv3gGDfxFqSnoGF0v4zIK1Hg7gqDTInjty7B23szlSxOAAMqoGAB0GPM1zaJ4e29rfTXsbymWffuVmUoOY4c4AUHuOmSatLiYNzS5VSGl7GS+EurrpepT216REXHKLN0UOjdMk9ArAnDdvs+tbdrnElvZwGaeRVQDI6jLeiqPvE+QFQ3GXhnaamd8oaOYDAljIDEeQYEEMPmM+hFVO2/J5tgwMlzMyj7oVFPyz1/ZUZJ4M7U5tp9VX4CUlsiC8DrF7jUri8K4QK+T5b5XDbQfPChj+HrXr4B2iStqEcihkdI1ZT1BBMwIP0rY9F0SGzhWG3QRxr2A9fMknqxPqahuDvD230xpWt2lYzBQ3MZT9ksRjao/SNMnFRmp9LqvkFGqMS4u0ifQ5ri3QlrW9jZVJzgrnpn/wByMnHxDfrdNO8B/wDyv+ek/wD5q28VcKQajBybgHbkMrKQHUjzUkHHTI7dia/OE+FItOg5EBcpuL5cgtlsZ6gAY6elRl4qOTDpf9r37hRpmWeMP/nen/KH/mGrbKq/Enh3b311DcyvKskG0KEZAp2uXGQyE9z5EdKtNYZckZQhFdEWSps/njwi0CyupLsX6xsE2cvfIU7mTOMMM9lrVNK4K0iKaOSCOESowMZEzE58sAuc/hUI/wCT9YEkmW66/rxf9KvWy8CLKGRJY57pXjYOjb4uhUgg/wCq9RXXmzY8jbWRrt0/JSKa6Fe8Uv8A1Bp3/wCP/wAy9RnjDwOtndLexx77aZwZo8lQHzkrleqrIM9R2OfhWq694e295eQXcryiS32bArKEOxy4yCpPc+RHSp3VtKiuoXhnUPHIMMp/xHUEHBBHYgVSHFqGiuipk6LsqmoXVvJw/M1kqrAbSTYgGNvuNlSP0g2QfjnvVE4A4NTU9BmiOBKty7wufuuI4uhP6Ldj889wK0TRvDaC1tbi1jlnMNyCGVnQ7dylSUIQYJGO+fsipHhDhCLTYDDA0jIzmQmQqTkhR91VGMKPKqePGEZKD31WidNvcyvwMe3hupre4hCXylgjtndgdHjAJwrDBPTuM+S148e2cUvEsMdwAYnEQkDHaMbW7kEY/GtK1zw0trm7S83Sw3CFTzIWUZK4wSGVgTgAfEdDmuTivwktdRuDcTyTq5VVwjRhcL26MhP9taricby+I21ap9n2K6XVHj+99of+zg/r2/6lXWwt0jijSHAjRFWMA5G0AAYPXIxjrWcf93yw/wBrdf04v+lV+4e0RbO3jt0d3SIbVaQqWxk4GVAGB2HTsBXNmlFrabl6l4+hjvjzYJ7faNtAMqbZCOm4B1Az8QGIz/gK2+3gVFVEAVVAVVHQADoAB6AVWuLvDy31KWGWd5VaD7IjZADkhuu5W8x5Yq01GXKp44RXSwlTbK9xNxQbYhIk3vhCzEMVQSPy0G1AWd3fICjH2WJIwM8Wn+IcIX/TGSHOdj++EfazIwCuodHR0KshHT3SCQa9+KuGmnfeirKrcoTQOwUOIZDKmGKsPtF1ZSMMr91IBqJg8MY7iONL5By4BstoVfJjUkk7pAq72Pur26CMZLEljaKxaPi/fv7V3Id2X2lKVyFxXFqmjx3C4kHUZ2uOjLkYOD6EdCpBVh0II6V20qU2t0Cgz8NXVoNsBEkHflFN8Q+Ii3CSE/GFmX0iWvG04iii2xvZmNUV15MDQMhD43EwyiKfPT/Z+ZznNaJXnLArjDqGHoQCPwNb+Nf9kV0mfJPbLprWCRXwiZXQE2cxYK7M2MldpIDYBJ8hX5qPESXEUUHs0kpjZGUyypE25PststzJcZB6+7GO3pV0/wCzVrnPs0GfXkx/4V3RQqgwihR6AAD8BU+LHnT8xTKJbcL3N0MTlY4WO4xBNkZJ6ljFuLzsfWdgM94jVy0vSI7dcRjqcbnPVmwMDJ9AOgUYCjoAB0rtpWU8spbdCUqFKUrMk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269875" y="-622300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8" name="Picture 2" descr="http://t1.gstatic.com/images?q=tbn:ANd9GcSYJCDqpvNvLuEwlEFx6ruPLcqExXA47bJtYvckMZYx1K4dt9h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3224"/>
            <a:ext cx="2984226" cy="9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g;base64,/9j/4AAQSkZJRgABAQAAAQABAAD/2wCEAAkGBhQSERUUExQWFBUWGCEYGRcYFxccGBgZGBcYGCEZGhgZHiYfGhojGhggHy8gIycpLi0sGB8xNTAqNSYrLCoBCQoKDgwOGg8PGiwkHyQvLCwsLCwsLCwsLCwsLCwsLCwsLCwsLCwsLCwsLCwsLCwsLCwsLCwsLCwsLCwsLCwsLP/AABEIAMkA+wMBIgACEQEDEQH/xAAcAAABBQEBAQAAAAAAAAAAAAAABAUGBwgDAgH/xABKEAACAAMFBQUECAIGCAcAAAABAgADEQQFEiExBkFRYXEHEyKBkTJSobEUI0JicsHR8ILhCDOSorLCJENTY3ODs/EVJTQ1ZJPS/8QAGgEAAgMBAQAAAAAAAAAAAAAAAAQBAwUCBv/EACwRAAICAgIBBAAFBAMAAAAAAAABAhEDIQQSMRMiQVEyYXGB8AWhsdEVI5H/2gAMAwEAAhEDEQA/ALxggisu23a17PISzymKtOBLspIYICBhBGmI1BNdFI3wASLabtMsViHjmd6/+zklXcfizAXzIiOSv6QFhLANKtCCtCSss06gPWM8zZxrHOu+ObIs1VcHanYLWwRJ2ByaBZgwkk5UBzUmuVKxLoxdZp5Ug10MaD7Ie0BrUPos44mRKo9TiKqQMLVGZFdeRiUySzoIIIkAggggAIIIIACCPhMfEcEVBBHEQAeoIIIACCCCAAggggAIIIIACCCCAAjnPnqilmIVRqSaAR0iHbZW0sTLpREzJrqSAR4RrTn+kcyl1VnUI9nQzbTdqmCZ3UhddDQ4mqDmvDMUhgu3b21o7MxJx+0HJNKUphAyBiPW9frsSAkHItTTOpAOdKjhw5w7TJMp1B74qdPF4lOVaUpl6+UKvJ8jKx1qiT2HtcYTUWdKBQjNkDYq8aE0y3j/ALRY9ktaTUWZLYMjCqsNCDvjO95WAyThOFwdDU0I+Gh3nMZRZfZJehKTbOakIca1NaYqVHyPUmLceS3TKpwrZYcEEEXlIRRfbZLZreAScPcrTUAeJq0O/P50i9IrftpuHHZltSe3JOFvvS5hC/ByP7TRDApqz7KM+e48s+o4/nHW0bDuqlqbueW80HSJxsPaQ9nCj/VnD5aw83ggOdP5/wA4WlkaH4ceEo2UeLjmNmqNh40y8jvh52fvCZd9pkzKVIIZV0DUOld1dPOJteiBUJJCrTU0iL3tZhOlYlBxSiGoykAoThJzGYFa+UEMrkyvLgjBaezT6nKPsIrlvET7PKnDLvEVqcCQCR5HKFsNCrVaCCCCAgIZtq9pUsNnac4xH2UX3nINByGVSeAh5ijO2PaPvrS0tG8FnXD/AMw+0fIEL1BjicuqLMcO0qIhtR2g2u0sVmTmwM1e7BAUcAFHDnXzOcItndvrVZHrImlBXNTmh6ggjzh32c2GDy+9nVqRULwB0rCO8Nl5as4BaoIoORNP0MLd1exz0pVr/wAL+2E2zW8JGIgJNSgmIDUZ6Mp3odx5ERJozZ2X7RNZLdLQtRGfu2rpgcjPyoD5RpOGIStbFMkOr0EEEIr3t/cyi2WLRa8f5axalbopbrYtgiv7w2hnTAoL4aa4KqW60MJpO3FolN4iJijc1K05MKGvWusW+jKir1olkwQ23Hf0u1S8cuuWRB1BpXzHPkeEOUVNUWp2EEEEQSEVntBbe/tMyXQqAxBzPiCEDyFRpFmRWW0zCVaLRNOXiAAw14aCo1OZPOKc3gY469xy/wDDxTQQ13jYQA2Woof31hZdN8LOl4iMJFag5Gg30OkNl7X1LqvjRA2QZgxFdaZZDI7zCdM0uyoQ2qYglJ3lCQGBG80rT4U+ESnsgsdZs2cvsCUsuudSxYtpxAGfURXd9SnDsGzqM6flFv8AZFlYCKaTSCeJwJnyi/EtoQzXsm8EEENigQ17T3d39lmy6VxL7PvUIbD50p5w6QRDVolOnZS9wXaJQnSqkoJlVI1IIBpU7xpHm0WKak0Niqpp4Q75a1qMdDToIn+01wquKegAr7Y0qSaV9d0RJ5YxqQNNSc86aQnNSTo08fSStfBGdqmImyytcANSm4nrr6QjkSFG80YUIZiag5Gta8dYfNo5AwaEvTKuh6kaRHLstmKW6tholSDnqDoNxFY4Sa0dS6XZfuy9k7qx2dDWqykBrxwivxh0jONo2mnS6MkxiORpTzEOF39plqH+tfzOL/FWNhcd1pmO8isv6CK52a7VFZglpIAP29Kbqtuw8SKU35ZixUcEAg1BzBG+KZQcXTJTsTXpbhJkzJrezLRnPRVJ/KMzWBjaLUisatNcsxOddZjE11qR8YuPtrvMS7v7vFQzpirTiq+M+VQoPWm+KR2TtQ/8SkigOJqA108LeWf5wtl26G8FLb+WTe+LNOxqJYXDvI8LildDUHMgDUjXLdHLaq95ktUSWoLPvoAxAqK4jlU0G7fErtshMSBhmagDPxGmgA1NBXoDDFfsuWZ8kMG9rDoVzOQpl505QqaDj9Mry8EwTkmEMhyFCQ2JsVNRSgw56ct9Y0psRfP0qwSJv2imFtPaTwNpxK184zv2jMqTZctcyCXJr/CPkYtvsIvAPYZkupPdzKjLRXVaCu/NT0hrH9mdm8tfRZUQvaW2Y5rDcnh/X45eUTNzQExTt8bS0cpLoWr42OeFjnSm9s/3ubhKME5y+BOUJZGoR+RfaFO7r++MM1smQmnzXPi7x8VNcR+WkMcy/nlnDM8a7z9scwftdD6wR5sJOmqOp8DJBWnZY3ZjO/0mYtcmlk8iQy5/E+sWZFX9mDKbUSuYMkkHiC0vP0i0Iifk5x/hCCCPjNSODs+xD9qbIBMLVoWz+AH5RLBOERLa22SpkwS1JaZLFXoDRQ1KBm0DHULrTOKsy9ozxr9QidvyRiATlu31jiJYMsNkQRoRoRkRnzjrMYrLIYTGYZAqEIfnuwk79YS2NmEty519lcsupGphGjVsZ3kNNnKiKWZ/CAN+75xd+z10izWaXKFKqviI0LnNj5msRDstMljPK1M1cKsTSmFqt4d+uvRYsCHMMaVmVyMlvqEEEEXiwR8JpATFY7YbZtOJlyiRJGVRrM5n7vLfv3AW4sTyOkcykoizbTaYTisqT4lR8TNXJiAQAKaqCcz6aVhptNmV1AdQyMMQDAEEHdQ5VGhHEGGKxz9aGpVt+WoHwMO0q81lL9YmOSxq9K4pZyGNaZ7vEBmQKjgzefhqWNKPlBg5HSW/DE17zwkvArPh9nDiagFKUGdKUiK2OSO+QUyxAEU3A1NRwwiLLm7OrNRXlTBMQiq4swRxDLr6RD7ev0aZMLy8RU08LaDLIAgVJO8kbh1ylicZJyHp5YSj7SF2FSQ6H7LFemEkflHhVKHTL5H9Ic7FJH0mavvHGP4hWo86wk2gsDI48QIOagClKHfxzr6RtRXtUkZD8haD4FIyzoD1FR8vlE37Me0n6PMWzWgnuJgBltr3b6EfhalaDQmv2jEJlS6qUO8Yl6jOG677HNtDJLkqXmBsgMqCgqSdABh1Mc5Yp+SYNrwWn/SGs7NLsk1KsgLqSM1qwRl0yzCt1pFb3Ns3Os8yRaJyMlW7xAcmPduhNR9moyzzzi77tutlkJLntjwkNT7IbioOYG/qScqwbSXF9LsrykoJss45O4YgPZruVhUeYO6MrLjdPqzRwySknPwIA8u0SgRhmI248RQ0PBgadCIim01pWzMsyYzAr7OJ2c9FDHLn8YitmviZLJKM0tgaMMwag0IYaGhyoYb78tb2lw0xsVMtAMughCL3TNWcXXtF957IWq1uJy0ZmOApoU4CpyIPHiTFlbCXLMu+zFWYK5OJypy92leR+JMI9grUJ9jX3krKY76rQo3WhUesSR5+MFGyE5Sv4Zqj/NSvlGlGCatGTK4tpjrZdpXIKOK5FajJgaeh1yOUVDPs0zxE4cZZicSihY1rUEGniPDlEysFuOfvNQdCBQn974j1+Wky5xQgtjeoIBzLUIHHMmnlzijkJpKi/jqNsafp/cyWLDx5CgGWoFaVNBnpDLfTHED4jUA8s65EUyIpuJ1EOV+zEEqhchmNaEa9CBSEqzFmS0JYAscJNDQZ5mnIZ0hSKd+NjWSkvOizuw2wEyps46BjJXoDjanLNR5GLSiE3Jt1dsiTLky5pCIoVSZczOm8nDqTmeZMSy77ylz0xynDrWlRxG7lGm4yS2jHtfB2nTwozOunOG+0XiqKzuQqqKliQABxJMRW/tp//MFlg+GWKebDOPU1TapqKW+plNice/NAqqmuWFa4iKakcDEVothFXs62jbNZrdzZcQmvozoVCrQkzKN7WQNOJhHe8hbNLly1r4plWJzLMVbxO28kjU7yBwjpeNGtdjl6zEdpld4llJisCeBYDzpC7aSwiaChyqmR4MGBDdQwB8opmnTHYuKlFR8Pf+UR60rVcsoZptmNDDnY5rOuEr41JV1G5hqOm8E7iI83nJaXLZtZhGGWgz8bZDqamvlCVNjy26PPZ4jS+9npWjTqD7yS1VD6kn0i17NaA6hl0PqOR5xEbmucWeSkoZiWoWvE6s3mxJ84UybS8pjg4k0Oh0rGhCPWKRkZmpzbiSqCEt3Xis5ajIjUbx/KFUdC5EO0C/MEvuEPif2+IXh/EfgDxis52mtIkO0MtjaZuI1Jds+jZDyFBEetkxVNGqobLPQHnyO5hlXI50jawY1CCFJytiKTMYTqg1I8LjQ4dVYjfQ5V4NnpEgQB0pEPvRHl0ce1LNAdxGuBvL4GHe7r2E1aIxXgWAr03iLl9HFiWyXpNsM8lCcBNWSpwkHfTcw474fbFe0q0FzvdiWVq/aJPyyhn2jOFA7ISNGINSlTqQdVqeMM9rsLJgeQ3iIDClSDTPLj01hXPh7J0W459XsUrdpk2+WPsuWTzALCG62zO9tLsNKlR/AaflXzh3N6CdLWaB9bKYMV31Q1pxzAI/7w1XZIpMmcBMr5NXP98Yp4snKPV/DOsySdr5FVtogQnLKLE7JLAiWJnCeOZNcs1MzhagXooH9otESFjRjVlBZM1ruB3gaV5xZOwVg7uwSFrqC2f+8mPMHwaO+VpBiWxwtqEUoK19co9WOYCMQ3etP1EdLSmIqpyqSOYbUEdPzhKCUYTNKnDMHBhv8AOM8aKw7Wtm+4nC1yx9VPNJlNFm09ro4z6qfeiBib8D+/nGjb0umXabPMs8zOXNXzGYNRzVqMPKM5XndsyzT5kiaKOhwngcqhhyKkEciIVy492PcbNrqyZdlt4lLRNk18LriA+8meXPAx/sCJ5fDqoapoGoy/iGdR0ip9kUc2mXMSlZZxMTpQZUPWpXziY2oliS7Fi3HcOAHCsPcPE8kbfgU5s4wnryJ7de7tMIljAcvFr7W8DTX4gxwSV3qtjqQ5qATVgDSmfGlDXjDtZbMC6VNBiGeuRIBH59RD7L2Hligec5G4KqrluzOL8oo5fGyrJ7dr4O+NycfTemV/tHeE5R3Zm4lAABZFLgU0xsMXnWvOGfZ1VnTVklHMs+EMiljKatQ5oMxXIg6g7qCLfm7I2WlDJEw8ZhL+oPh+EeXs+DwigUaACgHlkBBjwSTTkwy54ztJFWWSyYJ0yQ+TIxWo0qDr0OvnD9cl6zbG5moSMAJdKmjqBmD5aHcYT7YWUSrwluNJstSfxKSh+Cr6wptwpLc/cPyjaglOGzHl7ZaEthvUvajN1LHLq1aD1oItS5ZWFFFa895JqSTzJNfOKR2Wn4bSqnTXp9WfzMXbYH8Cqp8RH9kaFv0505xmTj10aEJdlYuu+yoZjzsPjp3QbiimuX8VfQR4vY+NRxVvgU/WHCzoFFBpoOkN19f1ks8mHqFb/LCs/Axif/YrEaDOnGE9jsfe2yuqWXU7mnsNK/cX4mFVstX0eQ06lX0lrqWdsly3kndwrCm7rvNnsoTV6Y2O9phOJjzzyHICOIxGcmSouv0/3/Pz/IcMGcJpyVz/AHnCjQRzOld2g5xcIrQ2ybQ0lwy57iOI4RLLLalmIHU5MKiIrbpdATyyHOGyRZ7QVBlvRaZCp893GB6Jas8bVyKWqZXQ0PkVERK8rMWxIML/AHGNDTkfkdQd+6J3tvKpPVtzIM+YJ/URCr5szsAyAM6/YOQcfdbVWG4+sbmF3jX6GfNbZFZs55JBYMUPgZXGdBoDuLAZVGop5eDZBKYOhrKmaH3TwMPC26VaEZS2EjJ0cUeWRxO+h374b7E3cTDJmist/TqI7K2h1sFtrWVMzBG/eDuPGG36H3D9y5PcvnKfeh4VhZPsBlspGajQ8jujqkpZweS34kO9TyjoBmtdlZXLov1iD61Fy72X76gasNT69ftzqrs2HNXl5H8J/WHGzqW+rclZ0r2WGtPzjnJseCdjApiJxAZAMwBqBuDYTlxxcq0+mlPuvnyd3ao9C0UZTxFDFvbOWQ/QZKnXul03ZVHmBSKcvWVlVc94/fWL4skjBLRfdUL/AGQB+ULcx6SLcXljV35amL20NT94VpUfIwk2nv8ASylV7qbPe0A93KlIWZyoFcz4QKEb68jCufKaXMyoUY5g/ZxakHlrTfSF8oVSm9cvT+UZ40yMXG1saaTP7uTJwky5XtTA1dXcHDSm4cdBET7ZNnxMkrbEFJkqizBTMyyaAnmjZdGPCLItWhPDOGG9XV0ZHzSchU8DVSD/AHf8Jjvp2VEKTTsrbYOV/o7vT23yPEKAPTET8Yd5rVenDWFV3XasqQkoaIoWu801bqTU+cIRKIY11JJjYw4/TgoiGWbnNyFdmeoP70iY2S9SZanjnv1yBHqIg1nyPWHWy3mUlOBriFMtAQan+6PWIzQ7LRGOVPZLEtYJBFR159IL8aXKXvHdFUZeJgCSevyEVPtPetrwGakxiik45YotFByYYaEimoNePGEEmf3xQ0oMOPn4hWp8qQjHHN5ejWquxmU4LH3T39D/ALU22XaJtldKkBpi4iCAcJlaV3Zx5vh6SHP3YTsuOwTKe3Zp6zf+XNHdt6OFPnCa+raDZvxD8oexrqnH6E5Ps7I5djkOrg0NBn5Re+xcwPZkmZlnUFiczUVFOQBqABkM+Jii7Fx5flFsXPfsux2KWGOYXJd7MasegqTnuhLPFSSS8jOB1bfgnUy0ACG+0usxkLH2GxdfCVz5ZxALFt/Md2E0AKxohGWE+6eNePH4OF4Xo8uU8xc2GYxA0yBOnDKkKZMbxupDWHJHIu0GSEzvpNtVdZVlGNuBnsPCP4E8XVhD8TUwxbLWMyrOuI1d/rJjUoWd/ETy4U5CHh5uEcSdBxMVJF+Rq6XhaPcxqnCNd/IQatyTKn3j+g/xRyD4Ad539dwEdJaYVz11PU5mOioRXlN8SLzJPkP1MP8AckkCQgpuPzMRWZMrOJ90U/MxM7JLwoo4AQMiXgjW3kiqym4ErXqAf8piETJjLqKjiP0iydrZGKytxUhh5EA/AmK8nSsQ1IPERrcSV46+hTItjNe1zy7QQ48E1fZmDJhyPEcjDZKsTzkaTOoZsvNGAoGTpxBy6EQ8zWmKaGhHpDLet5YCrqAHQ1HPKhU8iMoZpFLFNz2sn6ibqPZJj5OlmVOB3R1tslZ0tZ8rhiHHmDzBFPKOzMJ8kMPaXXy1iQOl4WTvAHTJxmDx5QmxYxXRhkw4aZ+RAbyMd7NNplu+Ue50kHxjXfzgJG20byRpmRwI1HqIvA2gcRFKz5VQQcgRQnyp8V/wmLV2ZvIWiyy5tAWIo/J18LfEV6ERn8xaTL8R1vC1LQjU00ANY73Y+JFY6lQG/EBnXzj1bHKpiIBppyMR9bTMkOJhYtLmTR3lfsVyxCmi0FKdIQGa0Pnd6jccog1tZlZpR0VqqetcvjE5m2laVBGcQbaicJc8knJwCvkACPI09RDXGSc9lOVtRE7GE7Sw45iEc28hXXIw13vf5sxE1QHB8LKTSorqDuP6mNVtJWI+R3EsiOt3oGnIrZK5wE8MWQbyJB8o6Waas1FmIaqwqP0POOVqQjMZEZ14Eb4HtEeBnqVmTJbaglSOhoR8xCeVZgrY+GVN2lKdBHnam2KJrODnNpNBGdMWvmHDDyjjdc8uHZj4SxKryJOvy8omLtHEtMX3PbElzmEz+pnK0qZ+B8qjmpo3lET2jSbJc2ds2lth5MNQw+6VoR1hXe15KGKJnTLz4QgtU13AZzimYQgO8AZADeTwivJFbafxv+fZClS3+x5sFtNe7UBmOpGiAc+sPM+ad5JO8n5chyjhYbuFnSn2zqf3w+cKrou1rTOWWu/Nj7q7z+95EGOPpx7S8/zRTkm8klCPgctlbm71+8YeBTkPeb9B86c4n0q61egcVzBpzEKbDdSy0VVFFUUA/e/Uk76wvs6UNeEZOXI8krZtYMSxQpfudXmhBRa4qZZEgndU/wA4b7DLn9yHdwWFSSVWoFSdzAVplp8YdO9roK+Qy+ENdsv4AMtKihB4DQAcya6D84VyTjBdpMYhGUnSHSyeIjgor/Ef0jtaZlFr5xzsY8CLvKgseZAJPrHq1ZkDiY6TvZDWz5YbrFQd5apPnEnhJZJOQPKFcBW3Zwttn7yW6e8pHqIrWbYZg1luP4G/SLRghjDneK9HEo2VBbbvmkZS30r7LfpEWtNlXEWmg5fZIp6/p84v68LJ3i0GozER22XYk5aOoxDKtMwYZXK7FTxFF3bf0yyMwdCZMxiyjeulcuB1iQWG3ofrpJxS2NHG9TzHGH7aDY2tDQEA/sRAkuSdYZrPKzAUlkOYdBUkGmYIAqCM/lF0MtfocOLXkmLopzG/MGPFCpz0hMk7FKV5Kl1YVABXLiCSaCn5R7kz3yVwOgNcs9/ThDVnBxtR1Hp5Zj4VH8UP3ZtfolTWkO1EmkFK6CZ+WIUHVRxhgtyMrggA7x1Gf5Q1YBUjdqPwnMfA08ooyw7qmdRdOzQNoSq0pWsNF8WItLK0/T0ivbn7aRZ2SRalabu71CMa1oAHDUDdag01Bixb/mPhohw6gtzoQBXdU7/SMafsu/gdx+9pIabLOk0AE7M0BFaCvmMvWEm0l0LOqgOLwBhQjIhiMqdR6Qpumws0oEEKQKVpU1/TP8t0Nt6z5ne2YUOMTlVsNRUE5mvDwgkaZmuUQpuOy5xUnRWN5WidIbC0uo3NXI/CI9eJnO2I500FMhF33xc0trThdQZbkgj8wdxy1itbntYedNkMtJkosDwbA2Ekb613fGO82TPrq7K8WPA/xaFOxG1amsl1wvuFcj0B0PKJjNZWFK0MQ63bKypmYqjjfnURwWba7MalhPQe9qOhGfrDOD+pQfty6ZXm4GSO4bQ1XrMerWaaKvLqZbAZkakZaggYuo+8YQy76KSyF9o5Dz3xIL6veTOeRMKMry3UnFQAqGBKlgTqBStN8MUvZC0El1Qd3mQ2Lw0GdATqd0Wy5cYz6xkt/IuuLOUbcXoLpu5mIABZ2NAOZhzu27mLBpgNcWFVAJoScNSRzyrprSsLLtsaS5eKZmQRUcBUVzhvl2mbInzMLMUxlkOtG4ipA0FN+W6OMvOUcnpxWl8v7+wXAc8ayN+fhfQqnSWLYaHGWw4KZg5ACnnTyiz9lNmhZ5YBoXbxOefujkPnU74bdlrrLTvpE094xQYSVwspZaEFaagUAJrq3KJ5ZpQHyic/J9SKSOOPxfSbb8nF08NRHAsRu+MOdoXKKr2z7T1TFJsZDvo03Iop+4NHPPQfe3J3rY7ZK7wvwjEgKjCPEBqAQaZnSGdZRfM6HILzagz9f3vinZ9MaYLQ7sWYzFJJNSWwk1J1rFhXXIxTF5VY/wAI/wD0RGHyXKeXr+dGpgpQ7EpsyUBPH5bobrVbQJnSHOc2FYbrDYA05C/2mqBxoCwHoKxs+EZ35ktkigEe4IICoIIIIACEFvsNasuu8caQvgiU6Ah9tcHwtUHgRDLOsALKCKljh00Vjn5n9YsafZ1cUYV/e6ELWFZKM0uXjbWhPiI4AkH0i+OX6OaKYTZafZyZkn2WzeW1cDZ+0MvCxG8DhUQ027aRJc4BwUIoGVtRXflkRzEW9eG1Fn7snCxb3MOdeulOfwisbZci2qY0wgHEalSuVBlQVz0pHeTlywJXEnHx/VemJr0vmWryjiGHTX97ob7yt8tazFYYRn/IdSfjCm/NnJEpPrJdOBTLdXOn574iF7XSglmZLnYlWgwNXEKmnka7iBpviP8AkFNaRM+HKPyMs2YWJbeST5nONb3Ta++kyZp0mykfkcaq3nrGRhGudkFD3bYipB/0eVnXL+qUGFUQdWuwAnAcFdQNPLgY4y7rSV4h4nO87ieA4wr+my+8aVjTvFpVMQxAHMHDrQ8aR7dCTWhy0yMHVXZ33lVEX2olFJiuB4QAeh3npSKdtcjur+bDpMYv/wDZKLn+/X0i39u7/s1nl1nTVVgPYqDMahrhEsZnzoOJimdn7wa8L2WYwwhJcxlUfZSXJmsKneSxzPFuGUMRkrj+qKpLTJ+suutDCW03aCMjDhKXKPbCkaWbj4s341+/yL4c+TF+F/6Ija7tVcnQGppmaboYLzuBUYCWGCk0piy41oDpE3vAKwOIHUUINNK1/fWG6y2TG2I6bhx55xlQ/p045NS9v9zQyc/HLHuPu/sIhYykrU1p+8o97OyzMtMpaBhWrAjKg1J/epELrfLLFUUFixoABUk8ABqYn2xuwJs1nmTJwwzn+zUHCiGoGVRUnM0PujdD/JjjitpWZ2GU26TdHu77PhMOlvtwkWabOYVEqW0wjjgUtTzpSCRJpEV7Yrf3N1TQNZrJKryJxn4SyPOM+THSYOcUkn3lr6iMuBNOkaeupsVmkn3pUs+qKYzOyUJHDL0iuRBOezZfq53/ABB/gWLQ2ds1cb7qYR8z+XpFYdn74ZM0n/af5Ei2NmpytZUZSDWpbkSTkfLfv1jMhHtyX+RoW48dfmd7yneyvvMB6mkPyXcuMOcyooo3LXU040yrw6mI9d9iNon4j7Es1PM6gfI9OsSyNNiTdBBBBAcBBBBAAQQQQAEEEEAFFdp112qwTy8qY30aexZK4WwOxLMlWBoKkkcvwmIDY9qrTIm94JheuTK5qrAbqbuooY1DtHcMu2Wd5E32XGRFKqwzDCu8H9N8ZZve7WkzZkqYKPLYow5qaZct46xE5Nqm9HUdO15JHb+1RHlEfRj3lKZuMI5ggVryp5xFtqLymPMKNhwoxw4RSu6pqSSafOGm0JQ9YftrbMDLsloX2LRZ0BPCdZ1EiYPMoG54wYrUEto6nlnLTZGwY1l2ZWyXMuqx92ysFkojU+y6KAyngQYyZWL6/o7X6jWefZTXvEmd8OBR1RMjxDL/AHhFhUdu3/ZMTLOltRavJISYf90xNDT7sxh5OfKhHntpianUxs632JJ0p5UxQyTFKMDoQwoR8YxparOUZlOqkqeqmh+IiSGJjFsf0erkWbarTNcYlST3dDxnMa/3ZbDziqklljQAknIACpPQCLk7DL5k2KXMFoPdm0zlRSRQDCrUDH7OJiQK7+FRWLpnSVj3aZQSY6DRXZR0ViNfKOE9hTOPhm4mYneSfU1/OEVuOUeh+NmcNF7XiitR3A4AVJ9PPfHuzXkGzAplQHfTpxiM3yuKb0H84XXZaqClKmK1NtkOkWD2bWMTLdiNfqZZYdSQmfkx/Yi2SIgnZJdMyXImzplKzmGCgp4EGXqzN6CJ5GVyJdsjHsSqJH7VLWXMEssuJgWVagMwXUhdTSorTSoipu329Rhs1mGpLTm6Ad2vzf0iSdv9oVbLZ2R8FolThMTCSHCUKMwIzUB2TPjSKOv7aGfb5yzJxxzAiyxhWlQtdw+0SSTTeTkIobLDSmyzVsNkP/x5X/SSM83lKwz5q8Jjj0dh+UX/ALFTQ12WQg1/0eWKjiqBSOoIoekVNeWyc203napcoUVZzFnNcCBiWzI3muS6npUgfgg6bGKzSJgQVOPTd7K6ndEtsV0zmn97jwjAJay1JCLWlSSM20yy0h12V2NSWpkyerTG1Y5Cpp6ADT1MS+w7Kqg8TljWuQA+dYojgSk5P5G1yHGCihdctzpZZIlS60FSSfaZjmWJ3n8gBuhfBBF4s3e2EEEEBAQQQQAEEEEABBBBAARnbtms+G9ZlABjly36+EqT18MaJimu3W46TpFpANHUym4AqcS58SGbL7kQyUUxbEy+MT3ZW4GvO5J8iUMVosk8TZS5VKzQAVBOWeFzTiBESnWYGLC/o+2nDbbRKr7UmtOJlzFHymGOUTJFPTEIJBFCDQjgYm3ZHtgl3W0vNVmlzJZlnDQlfEjBqHUDCchnnGh782EsNsxd/ZpTMwzcKFmde8WjV84oHbfsktNint3EqdPs5NZcxFxso92YqZgj3qAHLjQdHJpO77wlz5SzZTh5biqsNCP1rlQ6ERmDtXuT6LeloWlFmN3yZUFJviNOj4h5RP8AsNtNtlzpkh5TtZmXGZjLMRZcwZUXGq1ZtCBwBrlms/pB7MmZIlWxBUyT3czL7DnwseSvl/zOUSiGURYp4lzUdlxqrBip+0FYErUcQKecW9fPZRaZM1J8qck+xiYs6hJExUHiBb36DKoNTWtM4puNU7MzBabikYWxE2RVqcvHLTAQa8HQjyiYJdlZFumkQiS2vWEd5PlCuWKZ8f384+2S5/pc9JOIIHqCd9ApYkDeaCN6bqLYglborK0zy81qbz8ImWwWyptc8IK4F8Ux+C8B946DzO6GPaLZa0WK1GTMUkHNGAqJi1yZefEag+Vbw7L5KpYEWgWZUmYAM6liQCd5CUHKE55VCFx+TuGNylv4JXIkKiqigKqgAAaAAUA9I9sco+wRmDxlm1Lb75vSYVlEzW8LS29iTLXLBMJ9gCm+hLZjMiLR2d7OxdV226bP7k2hpMw40qVlqstsKo7jFUsanTOnARaSygCSAATqaZmnE74rnt9vF5d1YVNBOnLLfmuF5lPWWIgCh9ndrrVYWxWeaVH2kOctvxIcieevOLh7PNsLTerFBZZUsIQZ88MQviqBSXQkuQu9qeGpOgNCRpvsT2YNku1XdCk20MZjAijBdEBG7w+Kn3zEpnKJxZLCksAKB13nqYUQQQHQQQQQAEEEEABBBBAAQQQQAEEEEABDDtvs+LZYpsr7dMUv8a5r6+z0Yw/QQAZHmVBocolvY5OwXzL+/KmKOuHH/kMLO1/ZT6Lau/QfU2glvwzMyy9D7Q6kbojGyV7rZrwss9jhRJoDtuCOChJ5AMTHHydeUamgj4pj7HZyEIb8ulbVZpsh/ZmoUPKopXqDn5QuggAx7bdkLXLmvLazzcSMVYhGKVBpUPTDhy1rF9bN3S9m2dWU9A+ElqNUDvZ2KlVy9lgMstYjO1+0iyLZa5M8YfHiQ5eJZiKw9ogakitd1N0S3Y60m2XGWoRjxhATnRJlFqf4QInE33V+LJnGKh7XsizZAka/nHns9ssybekt2c1lqzeVMJA5HEI5gxKOzS7j9JnTaeEIEr95iGI6gKD/ABCNfk2oNiGLciwLZYUmrhcA8DQVHMHcYb7FcAksWlmteIz9YeIIxx48SWJUV1j3BBAARRfbveAtFpWyd4EMlFmKHIVHaZiBGL3goWleLRekZ27cdm7Q1596sqY6zVlrLKIzYmClStQKYqj2a1zEQyU68iLsr7NRbrSWmzE7qztLd0UYxMLMT3RauECiHFrkw45aVAiMdm2yQu6wSpJH1jfWTT/vGAqOigBR+GJRAiAgggiQCCCCAAggggAIIIIACCCCAAggggAIIIIAGfazZxLdZZkh6DEKoxHsOPZbyOvIkb4y5eN3TJcybIdMMyWSrLUaqd3Gu6msa7jN/a//AO9zv+Gn/SEcslD52MdpzIy2C1uMFKSZjHNDulE71Oi10yGYIpekY+2d/wDX2f8A4yf9QRsGJRAQQQRIFb9rnZs9491Ns4HfICjAthDIalSSfdavOjmJZc9xix3fLs60+qlYa01YCpanN6nzh8hNef8AUv8AhPygBFUXlsw5mgLMycmmZB193ec+O8cYtC4rqWzWeXKQABRnzbeTxJMRSZ/WyPxL/gidLpFs80p6fwQscYu0fYIIIqJCCCCAAggggAIIIIACCCCAAggggAIIIIAP/9k="/>
          <p:cNvSpPr>
            <a:spLocks noChangeAspect="1" noChangeArrowheads="1"/>
          </p:cNvSpPr>
          <p:nvPr/>
        </p:nvSpPr>
        <p:spPr bwMode="auto">
          <a:xfrm>
            <a:off x="117475" y="-9271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10" descr="data:image/jpg;base64,/9j/4AAQSkZJRgABAQAAAQABAAD/2wCEAAkGBhQSERUUExQWFBUWGCEYGRcYFxccGBgZGBcYGCEZGhgZHiYfGhojGhggHy8gIycpLi0sGB8xNTAqNSYrLCoBCQoKDgwOGg8PGiwkHyQvLCwsLCwsLCwsLCwsLCwsLCwsLCwsLCwsLCwsLCwsLCwsLCwsLCwsLCwsLCwsLCwsLP/AABEIAMkA+wMBIgACEQEDEQH/xAAcAAABBQEBAQAAAAAAAAAAAAAABAUGBwgDAgH/xABKEAACAAMFBQUECAIGCAcAAAABAgADEQQFEiExBkFRYXEHEyKBkTJSobEUI0JicsHR8ILhCDOSorLCJENTY3ODs/EVJTQ1ZJPS/8QAGgEAAgMBAQAAAAAAAAAAAAAAAAQBAwUCBv/EACwRAAICAgIBBAAFBAMAAAAAAAABAhEDIQQSMRMiQVEyYXGB8AWhsdEVI5H/2gAMAwEAAhEDEQA/ALxggisu23a17PISzymKtOBLspIYICBhBGmI1BNdFI3wASLabtMsViHjmd6/+zklXcfizAXzIiOSv6QFhLANKtCCtCSss06gPWM8zZxrHOu+ObIs1VcHanYLWwRJ2ByaBZgwkk5UBzUmuVKxLoxdZp5Ug10MaD7Ie0BrUPos44mRKo9TiKqQMLVGZFdeRiUySzoIIIkAggggAIIIIACCPhMfEcEVBBHEQAeoIIIACCCCAAggggAIIIIACCCCAAjnPnqilmIVRqSaAR0iHbZW0sTLpREzJrqSAR4RrTn+kcyl1VnUI9nQzbTdqmCZ3UhddDQ4mqDmvDMUhgu3b21o7MxJx+0HJNKUphAyBiPW9frsSAkHItTTOpAOdKjhw5w7TJMp1B74qdPF4lOVaUpl6+UKvJ8jKx1qiT2HtcYTUWdKBQjNkDYq8aE0y3j/ALRY9ktaTUWZLYMjCqsNCDvjO95WAyThOFwdDU0I+Gh3nMZRZfZJehKTbOakIca1NaYqVHyPUmLceS3TKpwrZYcEEEXlIRRfbZLZreAScPcrTUAeJq0O/P50i9IrftpuHHZltSe3JOFvvS5hC/ByP7TRDApqz7KM+e48s+o4/nHW0bDuqlqbueW80HSJxsPaQ9nCj/VnD5aw83ggOdP5/wA4WlkaH4ceEo2UeLjmNmqNh40y8jvh52fvCZd9pkzKVIIZV0DUOld1dPOJteiBUJJCrTU0iL3tZhOlYlBxSiGoykAoThJzGYFa+UEMrkyvLgjBaezT6nKPsIrlvET7PKnDLvEVqcCQCR5HKFsNCrVaCCCCAgIZtq9pUsNnac4xH2UX3nINByGVSeAh5ijO2PaPvrS0tG8FnXD/AMw+0fIEL1BjicuqLMcO0qIhtR2g2u0sVmTmwM1e7BAUcAFHDnXzOcItndvrVZHrImlBXNTmh6ggjzh32c2GDy+9nVqRULwB0rCO8Nl5as4BaoIoORNP0MLd1exz0pVr/wAL+2E2zW8JGIgJNSgmIDUZ6Mp3odx5ERJozZ2X7RNZLdLQtRGfu2rpgcjPyoD5RpOGIStbFMkOr0EEEIr3t/cyi2WLRa8f5axalbopbrYtgiv7w2hnTAoL4aa4KqW60MJpO3FolN4iJijc1K05MKGvWusW+jKir1olkwQ23Hf0u1S8cuuWRB1BpXzHPkeEOUVNUWp2EEEEQSEVntBbe/tMyXQqAxBzPiCEDyFRpFmRWW0zCVaLRNOXiAAw14aCo1OZPOKc3gY469xy/wDDxTQQ13jYQA2Woof31hZdN8LOl4iMJFag5Gg30OkNl7X1LqvjRA2QZgxFdaZZDI7zCdM0uyoQ2qYglJ3lCQGBG80rT4U+ESnsgsdZs2cvsCUsuudSxYtpxAGfURXd9SnDsGzqM6flFv8AZFlYCKaTSCeJwJnyi/EtoQzXsm8EEENigQ17T3d39lmy6VxL7PvUIbD50p5w6QRDVolOnZS9wXaJQnSqkoJlVI1IIBpU7xpHm0WKak0Niqpp4Q75a1qMdDToIn+01wquKegAr7Y0qSaV9d0RJ5YxqQNNSc86aQnNSTo08fSStfBGdqmImyytcANSm4nrr6QjkSFG80YUIZiag5Gta8dYfNo5AwaEvTKuh6kaRHLstmKW6tholSDnqDoNxFY4Sa0dS6XZfuy9k7qx2dDWqykBrxwivxh0jONo2mnS6MkxiORpTzEOF39plqH+tfzOL/FWNhcd1pmO8isv6CK52a7VFZglpIAP29Kbqtuw8SKU35ZixUcEAg1BzBG+KZQcXTJTsTXpbhJkzJrezLRnPRVJ/KMzWBjaLUisatNcsxOddZjE11qR8YuPtrvMS7v7vFQzpirTiq+M+VQoPWm+KR2TtQ/8SkigOJqA108LeWf5wtl26G8FLb+WTe+LNOxqJYXDvI8LildDUHMgDUjXLdHLaq95ktUSWoLPvoAxAqK4jlU0G7fErtshMSBhmagDPxGmgA1NBXoDDFfsuWZ8kMG9rDoVzOQpl505QqaDj9Mry8EwTkmEMhyFCQ2JsVNRSgw56ct9Y0psRfP0qwSJv2imFtPaTwNpxK184zv2jMqTZctcyCXJr/CPkYtvsIvAPYZkupPdzKjLRXVaCu/NT0hrH9mdm8tfRZUQvaW2Y5rDcnh/X45eUTNzQExTt8bS0cpLoWr42OeFjnSm9s/3ubhKME5y+BOUJZGoR+RfaFO7r++MM1smQmnzXPi7x8VNcR+WkMcy/nlnDM8a7z9scwftdD6wR5sJOmqOp8DJBWnZY3ZjO/0mYtcmlk8iQy5/E+sWZFX9mDKbUSuYMkkHiC0vP0i0Iifk5x/hCCCPjNSODs+xD9qbIBMLVoWz+AH5RLBOERLa22SpkwS1JaZLFXoDRQ1KBm0DHULrTOKsy9ozxr9QidvyRiATlu31jiJYMsNkQRoRoRkRnzjrMYrLIYTGYZAqEIfnuwk79YS2NmEty519lcsupGphGjVsZ3kNNnKiKWZ/CAN+75xd+z10izWaXKFKqviI0LnNj5msRDstMljPK1M1cKsTSmFqt4d+uvRYsCHMMaVmVyMlvqEEEEXiwR8JpATFY7YbZtOJlyiRJGVRrM5n7vLfv3AW4sTyOkcykoizbTaYTisqT4lR8TNXJiAQAKaqCcz6aVhptNmV1AdQyMMQDAEEHdQ5VGhHEGGKxz9aGpVt+WoHwMO0q81lL9YmOSxq9K4pZyGNaZ7vEBmQKjgzefhqWNKPlBg5HSW/DE17zwkvArPh9nDiagFKUGdKUiK2OSO+QUyxAEU3A1NRwwiLLm7OrNRXlTBMQiq4swRxDLr6RD7ev0aZMLy8RU08LaDLIAgVJO8kbh1ylicZJyHp5YSj7SF2FSQ6H7LFemEkflHhVKHTL5H9Ic7FJH0mavvHGP4hWo86wk2gsDI48QIOagClKHfxzr6RtRXtUkZD8haD4FIyzoD1FR8vlE37Me0n6PMWzWgnuJgBltr3b6EfhalaDQmv2jEJlS6qUO8Yl6jOG677HNtDJLkqXmBsgMqCgqSdABh1Mc5Yp+SYNrwWn/SGs7NLsk1KsgLqSM1qwRl0yzCt1pFb3Ns3Os8yRaJyMlW7xAcmPduhNR9moyzzzi77tutlkJLntjwkNT7IbioOYG/qScqwbSXF9LsrykoJss45O4YgPZruVhUeYO6MrLjdPqzRwySknPwIA8u0SgRhmI248RQ0PBgadCIim01pWzMsyYzAr7OJ2c9FDHLn8YitmviZLJKM0tgaMMwag0IYaGhyoYb78tb2lw0xsVMtAMughCL3TNWcXXtF957IWq1uJy0ZmOApoU4CpyIPHiTFlbCXLMu+zFWYK5OJypy92leR+JMI9grUJ9jX3krKY76rQo3WhUesSR5+MFGyE5Sv4Zqj/NSvlGlGCatGTK4tpjrZdpXIKOK5FajJgaeh1yOUVDPs0zxE4cZZicSihY1rUEGniPDlEysFuOfvNQdCBQn974j1+Wky5xQgtjeoIBzLUIHHMmnlzijkJpKi/jqNsafp/cyWLDx5CgGWoFaVNBnpDLfTHED4jUA8s65EUyIpuJ1EOV+zEEqhchmNaEa9CBSEqzFmS0JYAscJNDQZ5mnIZ0hSKd+NjWSkvOizuw2wEyps46BjJXoDjanLNR5GLSiE3Jt1dsiTLky5pCIoVSZczOm8nDqTmeZMSy77ylz0xynDrWlRxG7lGm4yS2jHtfB2nTwozOunOG+0XiqKzuQqqKliQABxJMRW/tp//MFlg+GWKebDOPU1TapqKW+plNice/NAqqmuWFa4iKakcDEVothFXs62jbNZrdzZcQmvozoVCrQkzKN7WQNOJhHe8hbNLly1r4plWJzLMVbxO28kjU7yBwjpeNGtdjl6zEdpld4llJisCeBYDzpC7aSwiaChyqmR4MGBDdQwB8opmnTHYuKlFR8Pf+UR60rVcsoZptmNDDnY5rOuEr41JV1G5hqOm8E7iI83nJaXLZtZhGGWgz8bZDqamvlCVNjy26PPZ4jS+9npWjTqD7yS1VD6kn0i17NaA6hl0PqOR5xEbmucWeSkoZiWoWvE6s3mxJ84UybS8pjg4k0Oh0rGhCPWKRkZmpzbiSqCEt3Xis5ajIjUbx/KFUdC5EO0C/MEvuEPif2+IXh/EfgDxis52mtIkO0MtjaZuI1Jds+jZDyFBEetkxVNGqobLPQHnyO5hlXI50jawY1CCFJytiKTMYTqg1I8LjQ4dVYjfQ5V4NnpEgQB0pEPvRHl0ce1LNAdxGuBvL4GHe7r2E1aIxXgWAr03iLl9HFiWyXpNsM8lCcBNWSpwkHfTcw474fbFe0q0FzvdiWVq/aJPyyhn2jOFA7ISNGINSlTqQdVqeMM9rsLJgeQ3iIDClSDTPLj01hXPh7J0W459XsUrdpk2+WPsuWTzALCG62zO9tLsNKlR/AaflXzh3N6CdLWaB9bKYMV31Q1pxzAI/7w1XZIpMmcBMr5NXP98Yp4snKPV/DOsySdr5FVtogQnLKLE7JLAiWJnCeOZNcs1MzhagXooH9otESFjRjVlBZM1ruB3gaV5xZOwVg7uwSFrqC2f+8mPMHwaO+VpBiWxwtqEUoK19co9WOYCMQ3etP1EdLSmIqpyqSOYbUEdPzhKCUYTNKnDMHBhv8AOM8aKw7Wtm+4nC1yx9VPNJlNFm09ro4z6qfeiBib8D+/nGjb0umXabPMs8zOXNXzGYNRzVqMPKM5XndsyzT5kiaKOhwngcqhhyKkEciIVy492PcbNrqyZdlt4lLRNk18LriA+8meXPAx/sCJ5fDqoapoGoy/iGdR0ip9kUc2mXMSlZZxMTpQZUPWpXziY2oliS7Fi3HcOAHCsPcPE8kbfgU5s4wnryJ7de7tMIljAcvFr7W8DTX4gxwSV3qtjqQ5qATVgDSmfGlDXjDtZbMC6VNBiGeuRIBH59RD7L2Hligec5G4KqrluzOL8oo5fGyrJ7dr4O+NycfTemV/tHeE5R3Zm4lAABZFLgU0xsMXnWvOGfZ1VnTVklHMs+EMiljKatQ5oMxXIg6g7qCLfm7I2WlDJEw8ZhL+oPh+EeXs+DwigUaACgHlkBBjwSTTkwy54ztJFWWSyYJ0yQ+TIxWo0qDr0OvnD9cl6zbG5moSMAJdKmjqBmD5aHcYT7YWUSrwluNJstSfxKSh+Cr6wptwpLc/cPyjaglOGzHl7ZaEthvUvajN1LHLq1aD1oItS5ZWFFFa895JqSTzJNfOKR2Wn4bSqnTXp9WfzMXbYH8Cqp8RH9kaFv0505xmTj10aEJdlYuu+yoZjzsPjp3QbiimuX8VfQR4vY+NRxVvgU/WHCzoFFBpoOkN19f1ks8mHqFb/LCs/Axif/YrEaDOnGE9jsfe2yuqWXU7mnsNK/cX4mFVstX0eQ06lX0lrqWdsly3kndwrCm7rvNnsoTV6Y2O9phOJjzzyHICOIxGcmSouv0/3/Pz/IcMGcJpyVz/AHnCjQRzOld2g5xcIrQ2ybQ0lwy57iOI4RLLLalmIHU5MKiIrbpdATyyHOGyRZ7QVBlvRaZCp893GB6Jas8bVyKWqZXQ0PkVERK8rMWxIML/AHGNDTkfkdQd+6J3tvKpPVtzIM+YJ/URCr5szsAyAM6/YOQcfdbVWG4+sbmF3jX6GfNbZFZs55JBYMUPgZXGdBoDuLAZVGop5eDZBKYOhrKmaH3TwMPC26VaEZS2EjJ0cUeWRxO+h374b7E3cTDJmist/TqI7K2h1sFtrWVMzBG/eDuPGG36H3D9y5PcvnKfeh4VhZPsBlspGajQ8jujqkpZweS34kO9TyjoBmtdlZXLov1iD61Fy72X76gasNT69ftzqrs2HNXl5H8J/WHGzqW+rclZ0r2WGtPzjnJseCdjApiJxAZAMwBqBuDYTlxxcq0+mlPuvnyd3ao9C0UZTxFDFvbOWQ/QZKnXul03ZVHmBSKcvWVlVc94/fWL4skjBLRfdUL/AGQB+ULcx6SLcXljV35amL20NT94VpUfIwk2nv8ASylV7qbPe0A93KlIWZyoFcz4QKEb68jCufKaXMyoUY5g/ZxakHlrTfSF8oVSm9cvT+UZ40yMXG1saaTP7uTJwky5XtTA1dXcHDSm4cdBET7ZNnxMkrbEFJkqizBTMyyaAnmjZdGPCLItWhPDOGG9XV0ZHzSchU8DVSD/AHf8Jjvp2VEKTTsrbYOV/o7vT23yPEKAPTET8Yd5rVenDWFV3XasqQkoaIoWu801bqTU+cIRKIY11JJjYw4/TgoiGWbnNyFdmeoP70iY2S9SZanjnv1yBHqIg1nyPWHWy3mUlOBriFMtAQan+6PWIzQ7LRGOVPZLEtYJBFR159IL8aXKXvHdFUZeJgCSevyEVPtPetrwGakxiik45YotFByYYaEimoNePGEEmf3xQ0oMOPn4hWp8qQjHHN5ejWquxmU4LH3T39D/ALU22XaJtldKkBpi4iCAcJlaV3Zx5vh6SHP3YTsuOwTKe3Zp6zf+XNHdt6OFPnCa+raDZvxD8oexrqnH6E5Ps7I5djkOrg0NBn5Re+xcwPZkmZlnUFiczUVFOQBqABkM+Jii7Fx5flFsXPfsux2KWGOYXJd7MasegqTnuhLPFSSS8jOB1bfgnUy0ACG+0usxkLH2GxdfCVz5ZxALFt/Md2E0AKxohGWE+6eNePH4OF4Xo8uU8xc2GYxA0yBOnDKkKZMbxupDWHJHIu0GSEzvpNtVdZVlGNuBnsPCP4E8XVhD8TUwxbLWMyrOuI1d/rJjUoWd/ETy4U5CHh5uEcSdBxMVJF+Rq6XhaPcxqnCNd/IQatyTKn3j+g/xRyD4Ad539dwEdJaYVz11PU5mOioRXlN8SLzJPkP1MP8AckkCQgpuPzMRWZMrOJ90U/MxM7JLwoo4AQMiXgjW3kiqym4ErXqAf8piETJjLqKjiP0iydrZGKytxUhh5EA/AmK8nSsQ1IPERrcSV46+hTItjNe1zy7QQ48E1fZmDJhyPEcjDZKsTzkaTOoZsvNGAoGTpxBy6EQ8zWmKaGhHpDLet5YCrqAHQ1HPKhU8iMoZpFLFNz2sn6ibqPZJj5OlmVOB3R1tslZ0tZ8rhiHHmDzBFPKOzMJ8kMPaXXy1iQOl4WTvAHTJxmDx5QmxYxXRhkw4aZ+RAbyMd7NNplu+Ue50kHxjXfzgJG20byRpmRwI1HqIvA2gcRFKz5VQQcgRQnyp8V/wmLV2ZvIWiyy5tAWIo/J18LfEV6ERn8xaTL8R1vC1LQjU00ANY73Y+JFY6lQG/EBnXzj1bHKpiIBppyMR9bTMkOJhYtLmTR3lfsVyxCmi0FKdIQGa0Pnd6jccog1tZlZpR0VqqetcvjE5m2laVBGcQbaicJc8knJwCvkACPI09RDXGSc9lOVtRE7GE7Sw45iEc28hXXIw13vf5sxE1QHB8LKTSorqDuP6mNVtJWI+R3EsiOt3oGnIrZK5wE8MWQbyJB8o6Waas1FmIaqwqP0POOVqQjMZEZ14Eb4HtEeBnqVmTJbaglSOhoR8xCeVZgrY+GVN2lKdBHnam2KJrODnNpNBGdMWvmHDDyjjdc8uHZj4SxKryJOvy8omLtHEtMX3PbElzmEz+pnK0qZ+B8qjmpo3lET2jSbJc2ds2lth5MNQw+6VoR1hXe15KGKJnTLz4QgtU13AZzimYQgO8AZADeTwivJFbafxv+fZClS3+x5sFtNe7UBmOpGiAc+sPM+ad5JO8n5chyjhYbuFnSn2zqf3w+cKrou1rTOWWu/Nj7q7z+95EGOPpx7S8/zRTkm8klCPgctlbm71+8YeBTkPeb9B86c4n0q61egcVzBpzEKbDdSy0VVFFUUA/e/Uk76wvs6UNeEZOXI8krZtYMSxQpfudXmhBRa4qZZEgndU/wA4b7DLn9yHdwWFSSVWoFSdzAVplp8YdO9roK+Qy+ENdsv4AMtKihB4DQAcya6D84VyTjBdpMYhGUnSHSyeIjgor/Ef0jtaZlFr5xzsY8CLvKgseZAJPrHq1ZkDiY6TvZDWz5YbrFQd5apPnEnhJZJOQPKFcBW3Zwttn7yW6e8pHqIrWbYZg1luP4G/SLRghjDneK9HEo2VBbbvmkZS30r7LfpEWtNlXEWmg5fZIp6/p84v68LJ3i0GozER22XYk5aOoxDKtMwYZXK7FTxFF3bf0yyMwdCZMxiyjeulcuB1iQWG3ofrpJxS2NHG9TzHGH7aDY2tDQEA/sRAkuSdYZrPKzAUlkOYdBUkGmYIAqCM/lF0MtfocOLXkmLopzG/MGPFCpz0hMk7FKV5Kl1YVABXLiCSaCn5R7kz3yVwOgNcs9/ThDVnBxtR1Hp5Zj4VH8UP3ZtfolTWkO1EmkFK6CZ+WIUHVRxhgtyMrggA7x1Gf5Q1YBUjdqPwnMfA08ooyw7qmdRdOzQNoSq0pWsNF8WItLK0/T0ivbn7aRZ2SRalabu71CMa1oAHDUDdag01Bixb/mPhohw6gtzoQBXdU7/SMafsu/gdx+9pIabLOk0AE7M0BFaCvmMvWEm0l0LOqgOLwBhQjIhiMqdR6Qpumws0oEEKQKVpU1/TP8t0Nt6z5ne2YUOMTlVsNRUE5mvDwgkaZmuUQpuOy5xUnRWN5WidIbC0uo3NXI/CI9eJnO2I500FMhF33xc0trThdQZbkgj8wdxy1itbntYedNkMtJkosDwbA2Ekb613fGO82TPrq7K8WPA/xaFOxG1amsl1wvuFcj0B0PKJjNZWFK0MQ63bKypmYqjjfnURwWba7MalhPQe9qOhGfrDOD+pQfty6ZXm4GSO4bQ1XrMerWaaKvLqZbAZkakZaggYuo+8YQy76KSyF9o5Dz3xIL6veTOeRMKMry3UnFQAqGBKlgTqBStN8MUvZC0El1Qd3mQ2Lw0GdATqd0Wy5cYz6xkt/IuuLOUbcXoLpu5mIABZ2NAOZhzu27mLBpgNcWFVAJoScNSRzyrprSsLLtsaS5eKZmQRUcBUVzhvl2mbInzMLMUxlkOtG4ipA0FN+W6OMvOUcnpxWl8v7+wXAc8ayN+fhfQqnSWLYaHGWw4KZg5ACnnTyiz9lNmhZ5YBoXbxOefujkPnU74bdlrrLTvpE094xQYSVwspZaEFaagUAJrq3KJ5ZpQHyic/J9SKSOOPxfSbb8nF08NRHAsRu+MOdoXKKr2z7T1TFJsZDvo03Iop+4NHPPQfe3J3rY7ZK7wvwjEgKjCPEBqAQaZnSGdZRfM6HILzagz9f3vinZ9MaYLQ7sWYzFJJNSWwk1J1rFhXXIxTF5VY/wAI/wD0RGHyXKeXr+dGpgpQ7EpsyUBPH5bobrVbQJnSHOc2FYbrDYA05C/2mqBxoCwHoKxs+EZ35ktkigEe4IICoIIIIACEFvsNasuu8caQvgiU6Ah9tcHwtUHgRDLOsALKCKljh00Vjn5n9YsafZ1cUYV/e6ELWFZKM0uXjbWhPiI4AkH0i+OX6OaKYTZafZyZkn2WzeW1cDZ+0MvCxG8DhUQ027aRJc4BwUIoGVtRXflkRzEW9eG1Fn7snCxb3MOdeulOfwisbZci2qY0wgHEalSuVBlQVz0pHeTlywJXEnHx/VemJr0vmWryjiGHTX97ob7yt8tazFYYRn/IdSfjCm/NnJEpPrJdOBTLdXOn574iF7XSglmZLnYlWgwNXEKmnka7iBpviP8AkFNaRM+HKPyMs2YWJbeST5nONb3Ta++kyZp0mykfkcaq3nrGRhGudkFD3bYipB/0eVnXL+qUGFUQdWuwAnAcFdQNPLgY4y7rSV4h4nO87ieA4wr+my+8aVjTvFpVMQxAHMHDrQ8aR7dCTWhy0yMHVXZ33lVEX2olFJiuB4QAeh3npSKdtcjur+bDpMYv/wDZKLn+/X0i39u7/s1nl1nTVVgPYqDMahrhEsZnzoOJimdn7wa8L2WYwwhJcxlUfZSXJmsKneSxzPFuGUMRkrj+qKpLTJ+suutDCW03aCMjDhKXKPbCkaWbj4s341+/yL4c+TF+F/6Ija7tVcnQGppmaboYLzuBUYCWGCk0piy41oDpE3vAKwOIHUUINNK1/fWG6y2TG2I6bhx55xlQ/p045NS9v9zQyc/HLHuPu/sIhYykrU1p+8o97OyzMtMpaBhWrAjKg1J/epELrfLLFUUFixoABUk8ABqYn2xuwJs1nmTJwwzn+zUHCiGoGVRUnM0PujdD/JjjitpWZ2GU26TdHu77PhMOlvtwkWabOYVEqW0wjjgUtTzpSCRJpEV7Yrf3N1TQNZrJKryJxn4SyPOM+THSYOcUkn3lr6iMuBNOkaeupsVmkn3pUs+qKYzOyUJHDL0iuRBOezZfq53/ABB/gWLQ2ds1cb7qYR8z+XpFYdn74ZM0n/af5Ei2NmpytZUZSDWpbkSTkfLfv1jMhHtyX+RoW48dfmd7yneyvvMB6mkPyXcuMOcyooo3LXU040yrw6mI9d9iNon4j7Es1PM6gfI9OsSyNNiTdBBBBAcBBBBAAQQQQAEEEEAFFdp112qwTy8qY30aexZK4WwOxLMlWBoKkkcvwmIDY9qrTIm94JheuTK5qrAbqbuooY1DtHcMu2Wd5E32XGRFKqwzDCu8H9N8ZZve7WkzZkqYKPLYow5qaZct46xE5Nqm9HUdO15JHb+1RHlEfRj3lKZuMI5ggVryp5xFtqLymPMKNhwoxw4RSu6pqSSafOGm0JQ9YftrbMDLsloX2LRZ0BPCdZ1EiYPMoG54wYrUEto6nlnLTZGwY1l2ZWyXMuqx92ysFkojU+y6KAyngQYyZWL6/o7X6jWefZTXvEmd8OBR1RMjxDL/AHhFhUdu3/ZMTLOltRavJISYf90xNDT7sxh5OfKhHntpianUxs632JJ0p5UxQyTFKMDoQwoR8YxparOUZlOqkqeqmh+IiSGJjFsf0erkWbarTNcYlST3dDxnMa/3ZbDziqklljQAknIACpPQCLk7DL5k2KXMFoPdm0zlRSRQDCrUDH7OJiQK7+FRWLpnSVj3aZQSY6DRXZR0ViNfKOE9hTOPhm4mYneSfU1/OEVuOUeh+NmcNF7XiitR3A4AVJ9PPfHuzXkGzAplQHfTpxiM3yuKb0H84XXZaqClKmK1NtkOkWD2bWMTLdiNfqZZYdSQmfkx/Yi2SIgnZJdMyXImzplKzmGCgp4EGXqzN6CJ5GVyJdsjHsSqJH7VLWXMEssuJgWVagMwXUhdTSorTSoipu329Rhs1mGpLTm6Ad2vzf0iSdv9oVbLZ2R8FolThMTCSHCUKMwIzUB2TPjSKOv7aGfb5yzJxxzAiyxhWlQtdw+0SSTTeTkIobLDSmyzVsNkP/x5X/SSM83lKwz5q8Jjj0dh+UX/ALFTQ12WQg1/0eWKjiqBSOoIoekVNeWyc203napcoUVZzFnNcCBiWzI3muS6npUgfgg6bGKzSJgQVOPTd7K6ndEtsV0zmn97jwjAJay1JCLWlSSM20yy0h12V2NSWpkyerTG1Y5Cpp6ADT1MS+w7Kqg8TljWuQA+dYojgSk5P5G1yHGCihdctzpZZIlS60FSSfaZjmWJ3n8gBuhfBBF4s3e2EEEEBAQQQQAEEEEABBBBAARnbtms+G9ZlABjly36+EqT18MaJimu3W46TpFpANHUym4AqcS58SGbL7kQyUUxbEy+MT3ZW4GvO5J8iUMVosk8TZS5VKzQAVBOWeFzTiBESnWYGLC/o+2nDbbRKr7UmtOJlzFHymGOUTJFPTEIJBFCDQjgYm3ZHtgl3W0vNVmlzJZlnDQlfEjBqHUDCchnnGh782EsNsxd/ZpTMwzcKFmde8WjV84oHbfsktNint3EqdPs5NZcxFxso92YqZgj3qAHLjQdHJpO77wlz5SzZTh5biqsNCP1rlQ6ERmDtXuT6LeloWlFmN3yZUFJviNOj4h5RP8AsNtNtlzpkh5TtZmXGZjLMRZcwZUXGq1ZtCBwBrlms/pB7MmZIlWxBUyT3czL7DnwseSvl/zOUSiGURYp4lzUdlxqrBip+0FYErUcQKecW9fPZRaZM1J8qck+xiYs6hJExUHiBb36DKoNTWtM4puNU7MzBabikYWxE2RVqcvHLTAQa8HQjyiYJdlZFumkQiS2vWEd5PlCuWKZ8f384+2S5/pc9JOIIHqCd9ApYkDeaCN6bqLYglborK0zy81qbz8ImWwWyptc8IK4F8Ux+C8B946DzO6GPaLZa0WK1GTMUkHNGAqJi1yZefEag+Vbw7L5KpYEWgWZUmYAM6liQCd5CUHKE55VCFx+TuGNylv4JXIkKiqigKqgAAaAAUA9I9sco+wRmDxlm1Lb75vSYVlEzW8LS29iTLXLBMJ9gCm+hLZjMiLR2d7OxdV226bP7k2hpMw40qVlqstsKo7jFUsanTOnARaSygCSAATqaZmnE74rnt9vF5d1YVNBOnLLfmuF5lPWWIgCh9ndrrVYWxWeaVH2kOctvxIcieevOLh7PNsLTerFBZZUsIQZ88MQviqBSXQkuQu9qeGpOgNCRpvsT2YNku1XdCk20MZjAijBdEBG7w+Kn3zEpnKJxZLCksAKB13nqYUQQQHQQQQQAEEEEABBBBAAQQQQAEEEEABDDtvs+LZYpsr7dMUv8a5r6+z0Yw/QQAZHmVBocolvY5OwXzL+/KmKOuHH/kMLO1/ZT6Lau/QfU2glvwzMyy9D7Q6kbojGyV7rZrwss9jhRJoDtuCOChJ5AMTHHydeUamgj4pj7HZyEIb8ulbVZpsh/ZmoUPKopXqDn5QuggAx7bdkLXLmvLazzcSMVYhGKVBpUPTDhy1rF9bN3S9m2dWU9A+ElqNUDvZ2KlVy9lgMstYjO1+0iyLZa5M8YfHiQ5eJZiKw9ogakitd1N0S3Y60m2XGWoRjxhATnRJlFqf4QInE33V+LJnGKh7XsizZAka/nHns9ssybekt2c1lqzeVMJA5HEI5gxKOzS7j9JnTaeEIEr95iGI6gKD/ABCNfk2oNiGLciwLZYUmrhcA8DQVHMHcYb7FcAksWlmteIz9YeIIxx48SWJUV1j3BBAARRfbveAtFpWyd4EMlFmKHIVHaZiBGL3goWleLRekZ27cdm7Q1596sqY6zVlrLKIzYmClStQKYqj2a1zEQyU68iLsr7NRbrSWmzE7qztLd0UYxMLMT3RauECiHFrkw45aVAiMdm2yQu6wSpJH1jfWTT/vGAqOigBR+GJRAiAgggiQCCCCAAggggAIIIIACCCCAAggggAIIIIAGfazZxLdZZkh6DEKoxHsOPZbyOvIkb4y5eN3TJcybIdMMyWSrLUaqd3Gu6msa7jN/a//AO9zv+Gn/SEcslD52MdpzIy2C1uMFKSZjHNDulE71Oi10yGYIpekY+2d/wDX2f8A4yf9QRsGJRAQQQRIFb9rnZs9491Ns4HfICjAthDIalSSfdavOjmJZc9xix3fLs60+qlYa01YCpanN6nzh8hNef8AUv8AhPygBFUXlsw5mgLMycmmZB193ec+O8cYtC4rqWzWeXKQABRnzbeTxJMRSZ/WyPxL/gidLpFs80p6fwQscYu0fYIIIqJCCCCAAggggAIIIIACCCCAAggggAIIIIAP/9k="/>
          <p:cNvSpPr>
            <a:spLocks noChangeAspect="1" noChangeArrowheads="1"/>
          </p:cNvSpPr>
          <p:nvPr/>
        </p:nvSpPr>
        <p:spPr bwMode="auto">
          <a:xfrm>
            <a:off x="269875" y="-7747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2" descr="data:image/jpg;base64,/9j/4AAQSkZJRgABAQAAAQABAAD/2wCEAAkGBhQSERUUExQWFBUWGCEYGRcYFxccGBgZGBcYGCEZGhgZHiYfGhojGhggHy8gIycpLi0sGB8xNTAqNSYrLCoBCQoKDgwOGg8PGiwkHyQvLCwsLCwsLCwsLCwsLCwsLCwsLCwsLCwsLCwsLCwsLCwsLCwsLCwsLCwsLCwsLCwsLP/AABEIAMkA+wMBIgACEQEDEQH/xAAcAAABBQEBAQAAAAAAAAAAAAAABAUGBwgDAgH/xABKEAACAAMFBQUECAIGCAcAAAABAgADEQQFEiExBkFRYXEHEyKBkTJSobEUI0JicsHR8ILhCDOSorLCJENTY3ODs/EVJTQ1ZJPS/8QAGgEAAgMBAQAAAAAAAAAAAAAAAAQBAwUCBv/EACwRAAICAgIBBAAFBAMAAAAAAAABAhEDIQQSMRMiQVEyYXGB8AWhsdEVI5H/2gAMAwEAAhEDEQA/ALxggisu23a17PISzymKtOBLspIYICBhBGmI1BNdFI3wASLabtMsViHjmd6/+zklXcfizAXzIiOSv6QFhLANKtCCtCSss06gPWM8zZxrHOu+ObIs1VcHanYLWwRJ2ByaBZgwkk5UBzUmuVKxLoxdZp5Ug10MaD7Ie0BrUPos44mRKo9TiKqQMLVGZFdeRiUySzoIIIkAggggAIIIIACCPhMfEcEVBBHEQAeoIIIACCCCAAggggAIIIIACCCCAAjnPnqilmIVRqSaAR0iHbZW0sTLpREzJrqSAR4RrTn+kcyl1VnUI9nQzbTdqmCZ3UhddDQ4mqDmvDMUhgu3b21o7MxJx+0HJNKUphAyBiPW9frsSAkHItTTOpAOdKjhw5w7TJMp1B74qdPF4lOVaUpl6+UKvJ8jKx1qiT2HtcYTUWdKBQjNkDYq8aE0y3j/ALRY9ktaTUWZLYMjCqsNCDvjO95WAyThOFwdDU0I+Gh3nMZRZfZJehKTbOakIca1NaYqVHyPUmLceS3TKpwrZYcEEEXlIRRfbZLZreAScPcrTUAeJq0O/P50i9IrftpuHHZltSe3JOFvvS5hC/ByP7TRDApqz7KM+e48s+o4/nHW0bDuqlqbueW80HSJxsPaQ9nCj/VnD5aw83ggOdP5/wA4WlkaH4ceEo2UeLjmNmqNh40y8jvh52fvCZd9pkzKVIIZV0DUOld1dPOJteiBUJJCrTU0iL3tZhOlYlBxSiGoykAoThJzGYFa+UEMrkyvLgjBaezT6nKPsIrlvET7PKnDLvEVqcCQCR5HKFsNCrVaCCCCAgIZtq9pUsNnac4xH2UX3nINByGVSeAh5ijO2PaPvrS0tG8FnXD/AMw+0fIEL1BjicuqLMcO0qIhtR2g2u0sVmTmwM1e7BAUcAFHDnXzOcItndvrVZHrImlBXNTmh6ggjzh32c2GDy+9nVqRULwB0rCO8Nl5as4BaoIoORNP0MLd1exz0pVr/wAL+2E2zW8JGIgJNSgmIDUZ6Mp3odx5ERJozZ2X7RNZLdLQtRGfu2rpgcjPyoD5RpOGIStbFMkOr0EEEIr3t/cyi2WLRa8f5axalbopbrYtgiv7w2hnTAoL4aa4KqW60MJpO3FolN4iJijc1K05MKGvWusW+jKir1olkwQ23Hf0u1S8cuuWRB1BpXzHPkeEOUVNUWp2EEEEQSEVntBbe/tMyXQqAxBzPiCEDyFRpFmRWW0zCVaLRNOXiAAw14aCo1OZPOKc3gY469xy/wDDxTQQ13jYQA2Woof31hZdN8LOl4iMJFag5Gg30OkNl7X1LqvjRA2QZgxFdaZZDI7zCdM0uyoQ2qYglJ3lCQGBG80rT4U+ESnsgsdZs2cvsCUsuudSxYtpxAGfURXd9SnDsGzqM6flFv8AZFlYCKaTSCeJwJnyi/EtoQzXsm8EEENigQ17T3d39lmy6VxL7PvUIbD50p5w6QRDVolOnZS9wXaJQnSqkoJlVI1IIBpU7xpHm0WKak0Niqpp4Q75a1qMdDToIn+01wquKegAr7Y0qSaV9d0RJ5YxqQNNSc86aQnNSTo08fSStfBGdqmImyytcANSm4nrr6QjkSFG80YUIZiag5Gta8dYfNo5AwaEvTKuh6kaRHLstmKW6tholSDnqDoNxFY4Sa0dS6XZfuy9k7qx2dDWqykBrxwivxh0jONo2mnS6MkxiORpTzEOF39plqH+tfzOL/FWNhcd1pmO8isv6CK52a7VFZglpIAP29Kbqtuw8SKU35ZixUcEAg1BzBG+KZQcXTJTsTXpbhJkzJrezLRnPRVJ/KMzWBjaLUisatNcsxOddZjE11qR8YuPtrvMS7v7vFQzpirTiq+M+VQoPWm+KR2TtQ/8SkigOJqA108LeWf5wtl26G8FLb+WTe+LNOxqJYXDvI8LildDUHMgDUjXLdHLaq95ktUSWoLPvoAxAqK4jlU0G7fErtshMSBhmagDPxGmgA1NBXoDDFfsuWZ8kMG9rDoVzOQpl505QqaDj9Mry8EwTkmEMhyFCQ2JsVNRSgw56ct9Y0psRfP0qwSJv2imFtPaTwNpxK184zv2jMqTZctcyCXJr/CPkYtvsIvAPYZkupPdzKjLRXVaCu/NT0hrH9mdm8tfRZUQvaW2Y5rDcnh/X45eUTNzQExTt8bS0cpLoWr42OeFjnSm9s/3ubhKME5y+BOUJZGoR+RfaFO7r++MM1smQmnzXPi7x8VNcR+WkMcy/nlnDM8a7z9scwftdD6wR5sJOmqOp8DJBWnZY3ZjO/0mYtcmlk8iQy5/E+sWZFX9mDKbUSuYMkkHiC0vP0i0Iifk5x/hCCCPjNSODs+xD9qbIBMLVoWz+AH5RLBOERLa22SpkwS1JaZLFXoDRQ1KBm0DHULrTOKsy9ozxr9QidvyRiATlu31jiJYMsNkQRoRoRkRnzjrMYrLIYTGYZAqEIfnuwk79YS2NmEty519lcsupGphGjVsZ3kNNnKiKWZ/CAN+75xd+z10izWaXKFKqviI0LnNj5msRDstMljPK1M1cKsTSmFqt4d+uvRYsCHMMaVmVyMlvqEEEEXiwR8JpATFY7YbZtOJlyiRJGVRrM5n7vLfv3AW4sTyOkcykoizbTaYTisqT4lR8TNXJiAQAKaqCcz6aVhptNmV1AdQyMMQDAEEHdQ5VGhHEGGKxz9aGpVt+WoHwMO0q81lL9YmOSxq9K4pZyGNaZ7vEBmQKjgzefhqWNKPlBg5HSW/DE17zwkvArPh9nDiagFKUGdKUiK2OSO+QUyxAEU3A1NRwwiLLm7OrNRXlTBMQiq4swRxDLr6RD7ev0aZMLy8RU08LaDLIAgVJO8kbh1ylicZJyHp5YSj7SF2FSQ6H7LFemEkflHhVKHTL5H9Ic7FJH0mavvHGP4hWo86wk2gsDI48QIOagClKHfxzr6RtRXtUkZD8haD4FIyzoD1FR8vlE37Me0n6PMWzWgnuJgBltr3b6EfhalaDQmv2jEJlS6qUO8Yl6jOG677HNtDJLkqXmBsgMqCgqSdABh1Mc5Yp+SYNrwWn/SGs7NLsk1KsgLqSM1qwRl0yzCt1pFb3Ns3Os8yRaJyMlW7xAcmPduhNR9moyzzzi77tutlkJLntjwkNT7IbioOYG/qScqwbSXF9LsrykoJss45O4YgPZruVhUeYO6MrLjdPqzRwySknPwIA8u0SgRhmI248RQ0PBgadCIim01pWzMsyYzAr7OJ2c9FDHLn8YitmviZLJKM0tgaMMwag0IYaGhyoYb78tb2lw0xsVMtAMughCL3TNWcXXtF957IWq1uJy0ZmOApoU4CpyIPHiTFlbCXLMu+zFWYK5OJypy92leR+JMI9grUJ9jX3krKY76rQo3WhUesSR5+MFGyE5Sv4Zqj/NSvlGlGCatGTK4tpjrZdpXIKOK5FajJgaeh1yOUVDPs0zxE4cZZicSihY1rUEGniPDlEysFuOfvNQdCBQn974j1+Wky5xQgtjeoIBzLUIHHMmnlzijkJpKi/jqNsafp/cyWLDx5CgGWoFaVNBnpDLfTHED4jUA8s65EUyIpuJ1EOV+zEEqhchmNaEa9CBSEqzFmS0JYAscJNDQZ5mnIZ0hSKd+NjWSkvOizuw2wEyps46BjJXoDjanLNR5GLSiE3Jt1dsiTLky5pCIoVSZczOm8nDqTmeZMSy77ylz0xynDrWlRxG7lGm4yS2jHtfB2nTwozOunOG+0XiqKzuQqqKliQABxJMRW/tp//MFlg+GWKebDOPU1TapqKW+plNice/NAqqmuWFa4iKakcDEVothFXs62jbNZrdzZcQmvozoVCrQkzKN7WQNOJhHe8hbNLly1r4plWJzLMVbxO28kjU7yBwjpeNGtdjl6zEdpld4llJisCeBYDzpC7aSwiaChyqmR4MGBDdQwB8opmnTHYuKlFR8Pf+UR60rVcsoZptmNDDnY5rOuEr41JV1G5hqOm8E7iI83nJaXLZtZhGGWgz8bZDqamvlCVNjy26PPZ4jS+9npWjTqD7yS1VD6kn0i17NaA6hl0PqOR5xEbmucWeSkoZiWoWvE6s3mxJ84UybS8pjg4k0Oh0rGhCPWKRkZmpzbiSqCEt3Xis5ajIjUbx/KFUdC5EO0C/MEvuEPif2+IXh/EfgDxis52mtIkO0MtjaZuI1Jds+jZDyFBEetkxVNGqobLPQHnyO5hlXI50jawY1CCFJytiKTMYTqg1I8LjQ4dVYjfQ5V4NnpEgQB0pEPvRHl0ce1LNAdxGuBvL4GHe7r2E1aIxXgWAr03iLl9HFiWyXpNsM8lCcBNWSpwkHfTcw474fbFe0q0FzvdiWVq/aJPyyhn2jOFA7ISNGINSlTqQdVqeMM9rsLJgeQ3iIDClSDTPLj01hXPh7J0W459XsUrdpk2+WPsuWTzALCG62zO9tLsNKlR/AaflXzh3N6CdLWaB9bKYMV31Q1pxzAI/7w1XZIpMmcBMr5NXP98Yp4snKPV/DOsySdr5FVtogQnLKLE7JLAiWJnCeOZNcs1MzhagXooH9otESFjRjVlBZM1ruB3gaV5xZOwVg7uwSFrqC2f+8mPMHwaO+VpBiWxwtqEUoK19co9WOYCMQ3etP1EdLSmIqpyqSOYbUEdPzhKCUYTNKnDMHBhv8AOM8aKw7Wtm+4nC1yx9VPNJlNFm09ro4z6qfeiBib8D+/nGjb0umXabPMs8zOXNXzGYNRzVqMPKM5XndsyzT5kiaKOhwngcqhhyKkEciIVy492PcbNrqyZdlt4lLRNk18LriA+8meXPAx/sCJ5fDqoapoGoy/iGdR0ip9kUc2mXMSlZZxMTpQZUPWpXziY2oliS7Fi3HcOAHCsPcPE8kbfgU5s4wnryJ7de7tMIljAcvFr7W8DTX4gxwSV3qtjqQ5qATVgDSmfGlDXjDtZbMC6VNBiGeuRIBH59RD7L2Hligec5G4KqrluzOL8oo5fGyrJ7dr4O+NycfTemV/tHeE5R3Zm4lAABZFLgU0xsMXnWvOGfZ1VnTVklHMs+EMiljKatQ5oMxXIg6g7qCLfm7I2WlDJEw8ZhL+oPh+EeXs+DwigUaACgHlkBBjwSTTkwy54ztJFWWSyYJ0yQ+TIxWo0qDr0OvnD9cl6zbG5moSMAJdKmjqBmD5aHcYT7YWUSrwluNJstSfxKSh+Cr6wptwpLc/cPyjaglOGzHl7ZaEthvUvajN1LHLq1aD1oItS5ZWFFFa895JqSTzJNfOKR2Wn4bSqnTXp9WfzMXbYH8Cqp8RH9kaFv0505xmTj10aEJdlYuu+yoZjzsPjp3QbiimuX8VfQR4vY+NRxVvgU/WHCzoFFBpoOkN19f1ks8mHqFb/LCs/Axif/YrEaDOnGE9jsfe2yuqWXU7mnsNK/cX4mFVstX0eQ06lX0lrqWdsly3kndwrCm7rvNnsoTV6Y2O9phOJjzzyHICOIxGcmSouv0/3/Pz/IcMGcJpyVz/AHnCjQRzOld2g5xcIrQ2ybQ0lwy57iOI4RLLLalmIHU5MKiIrbpdATyyHOGyRZ7QVBlvRaZCp893GB6Jas8bVyKWqZXQ0PkVERK8rMWxIML/AHGNDTkfkdQd+6J3tvKpPVtzIM+YJ/URCr5szsAyAM6/YOQcfdbVWG4+sbmF3jX6GfNbZFZs55JBYMUPgZXGdBoDuLAZVGop5eDZBKYOhrKmaH3TwMPC26VaEZS2EjJ0cUeWRxO+h374b7E3cTDJmist/TqI7K2h1sFtrWVMzBG/eDuPGG36H3D9y5PcvnKfeh4VhZPsBlspGajQ8jujqkpZweS34kO9TyjoBmtdlZXLov1iD61Fy72X76gasNT69ftzqrs2HNXl5H8J/WHGzqW+rclZ0r2WGtPzjnJseCdjApiJxAZAMwBqBuDYTlxxcq0+mlPuvnyd3ao9C0UZTxFDFvbOWQ/QZKnXul03ZVHmBSKcvWVlVc94/fWL4skjBLRfdUL/AGQB+ULcx6SLcXljV35amL20NT94VpUfIwk2nv8ASylV7qbPe0A93KlIWZyoFcz4QKEb68jCufKaXMyoUY5g/ZxakHlrTfSF8oVSm9cvT+UZ40yMXG1saaTP7uTJwky5XtTA1dXcHDSm4cdBET7ZNnxMkrbEFJkqizBTMyyaAnmjZdGPCLItWhPDOGG9XV0ZHzSchU8DVSD/AHf8Jjvp2VEKTTsrbYOV/o7vT23yPEKAPTET8Yd5rVenDWFV3XasqQkoaIoWu801bqTU+cIRKIY11JJjYw4/TgoiGWbnNyFdmeoP70iY2S9SZanjnv1yBHqIg1nyPWHWy3mUlOBriFMtAQan+6PWIzQ7LRGOVPZLEtYJBFR159IL8aXKXvHdFUZeJgCSevyEVPtPetrwGakxiik45YotFByYYaEimoNePGEEmf3xQ0oMOPn4hWp8qQjHHN5ejWquxmU4LH3T39D/ALU22XaJtldKkBpi4iCAcJlaV3Zx5vh6SHP3YTsuOwTKe3Zp6zf+XNHdt6OFPnCa+raDZvxD8oexrqnH6E5Ps7I5djkOrg0NBn5Re+xcwPZkmZlnUFiczUVFOQBqABkM+Jii7Fx5flFsXPfsux2KWGOYXJd7MasegqTnuhLPFSSS8jOB1bfgnUy0ACG+0usxkLH2GxdfCVz5ZxALFt/Md2E0AKxohGWE+6eNePH4OF4Xo8uU8xc2GYxA0yBOnDKkKZMbxupDWHJHIu0GSEzvpNtVdZVlGNuBnsPCP4E8XVhD8TUwxbLWMyrOuI1d/rJjUoWd/ETy4U5CHh5uEcSdBxMVJF+Rq6XhaPcxqnCNd/IQatyTKn3j+g/xRyD4Ad539dwEdJaYVz11PU5mOioRXlN8SLzJPkP1MP8AckkCQgpuPzMRWZMrOJ90U/MxM7JLwoo4AQMiXgjW3kiqym4ErXqAf8piETJjLqKjiP0iydrZGKytxUhh5EA/AmK8nSsQ1IPERrcSV46+hTItjNe1zy7QQ48E1fZmDJhyPEcjDZKsTzkaTOoZsvNGAoGTpxBy6EQ8zWmKaGhHpDLet5YCrqAHQ1HPKhU8iMoZpFLFNz2sn6ibqPZJj5OlmVOB3R1tslZ0tZ8rhiHHmDzBFPKOzMJ8kMPaXXy1iQOl4WTvAHTJxmDx5QmxYxXRhkw4aZ+RAbyMd7NNplu+Ue50kHxjXfzgJG20byRpmRwI1HqIvA2gcRFKz5VQQcgRQnyp8V/wmLV2ZvIWiyy5tAWIo/J18LfEV6ERn8xaTL8R1vC1LQjU00ANY73Y+JFY6lQG/EBnXzj1bHKpiIBppyMR9bTMkOJhYtLmTR3lfsVyxCmi0FKdIQGa0Pnd6jccog1tZlZpR0VqqetcvjE5m2laVBGcQbaicJc8knJwCvkACPI09RDXGSc9lOVtRE7GE7Sw45iEc28hXXIw13vf5sxE1QHB8LKTSorqDuP6mNVtJWI+R3EsiOt3oGnIrZK5wE8MWQbyJB8o6Waas1FmIaqwqP0POOVqQjMZEZ14Eb4HtEeBnqVmTJbaglSOhoR8xCeVZgrY+GVN2lKdBHnam2KJrODnNpNBGdMWvmHDDyjjdc8uHZj4SxKryJOvy8omLtHEtMX3PbElzmEz+pnK0qZ+B8qjmpo3lET2jSbJc2ds2lth5MNQw+6VoR1hXe15KGKJnTLz4QgtU13AZzimYQgO8AZADeTwivJFbafxv+fZClS3+x5sFtNe7UBmOpGiAc+sPM+ad5JO8n5chyjhYbuFnSn2zqf3w+cKrou1rTOWWu/Nj7q7z+95EGOPpx7S8/zRTkm8klCPgctlbm71+8YeBTkPeb9B86c4n0q61egcVzBpzEKbDdSy0VVFFUUA/e/Uk76wvs6UNeEZOXI8krZtYMSxQpfudXmhBRa4qZZEgndU/wA4b7DLn9yHdwWFSSVWoFSdzAVplp8YdO9roK+Qy+ENdsv4AMtKihB4DQAcya6D84VyTjBdpMYhGUnSHSyeIjgor/Ef0jtaZlFr5xzsY8CLvKgseZAJPrHq1ZkDiY6TvZDWz5YbrFQd5apPnEnhJZJOQPKFcBW3Zwttn7yW6e8pHqIrWbYZg1luP4G/SLRghjDneK9HEo2VBbbvmkZS30r7LfpEWtNlXEWmg5fZIp6/p84v68LJ3i0GozER22XYk5aOoxDKtMwYZXK7FTxFF3bf0yyMwdCZMxiyjeulcuB1iQWG3ofrpJxS2NHG9TzHGH7aDY2tDQEA/sRAkuSdYZrPKzAUlkOYdBUkGmYIAqCM/lF0MtfocOLXkmLopzG/MGPFCpz0hMk7FKV5Kl1YVABXLiCSaCn5R7kz3yVwOgNcs9/ThDVnBxtR1Hp5Zj4VH8UP3ZtfolTWkO1EmkFK6CZ+WIUHVRxhgtyMrggA7x1Gf5Q1YBUjdqPwnMfA08ooyw7qmdRdOzQNoSq0pWsNF8WItLK0/T0ivbn7aRZ2SRalabu71CMa1oAHDUDdag01Bixb/mPhohw6gtzoQBXdU7/SMafsu/gdx+9pIabLOk0AE7M0BFaCvmMvWEm0l0LOqgOLwBhQjIhiMqdR6Qpumws0oEEKQKVpU1/TP8t0Nt6z5ne2YUOMTlVsNRUE5mvDwgkaZmuUQpuOy5xUnRWN5WidIbC0uo3NXI/CI9eJnO2I500FMhF33xc0trThdQZbkgj8wdxy1itbntYedNkMtJkosDwbA2Ekb613fGO82TPrq7K8WPA/xaFOxG1amsl1wvuFcj0B0PKJjNZWFK0MQ63bKypmYqjjfnURwWba7MalhPQe9qOhGfrDOD+pQfty6ZXm4GSO4bQ1XrMerWaaKvLqZbAZkakZaggYuo+8YQy76KSyF9o5Dz3xIL6veTOeRMKMry3UnFQAqGBKlgTqBStN8MUvZC0El1Qd3mQ2Lw0GdATqd0Wy5cYz6xkt/IuuLOUbcXoLpu5mIABZ2NAOZhzu27mLBpgNcWFVAJoScNSRzyrprSsLLtsaS5eKZmQRUcBUVzhvl2mbInzMLMUxlkOtG4ipA0FN+W6OMvOUcnpxWl8v7+wXAc8ayN+fhfQqnSWLYaHGWw4KZg5ACnnTyiz9lNmhZ5YBoXbxOefujkPnU74bdlrrLTvpE094xQYSVwspZaEFaagUAJrq3KJ5ZpQHyic/J9SKSOOPxfSbb8nF08NRHAsRu+MOdoXKKr2z7T1TFJsZDvo03Iop+4NHPPQfe3J3rY7ZK7wvwjEgKjCPEBqAQaZnSGdZRfM6HILzagz9f3vinZ9MaYLQ7sWYzFJJNSWwk1J1rFhXXIxTF5VY/wAI/wD0RGHyXKeXr+dGpgpQ7EpsyUBPH5bobrVbQJnSHOc2FYbrDYA05C/2mqBxoCwHoKxs+EZ35ktkigEe4IICoIIIIACEFvsNasuu8caQvgiU6Ah9tcHwtUHgRDLOsALKCKljh00Vjn5n9YsafZ1cUYV/e6ELWFZKM0uXjbWhPiI4AkH0i+OX6OaKYTZafZyZkn2WzeW1cDZ+0MvCxG8DhUQ027aRJc4BwUIoGVtRXflkRzEW9eG1Fn7snCxb3MOdeulOfwisbZci2qY0wgHEalSuVBlQVz0pHeTlywJXEnHx/VemJr0vmWryjiGHTX97ob7yt8tazFYYRn/IdSfjCm/NnJEpPrJdOBTLdXOn574iF7XSglmZLnYlWgwNXEKmnka7iBpviP8AkFNaRM+HKPyMs2YWJbeST5nONb3Ta++kyZp0mykfkcaq3nrGRhGudkFD3bYipB/0eVnXL+qUGFUQdWuwAnAcFdQNPLgY4y7rSV4h4nO87ieA4wr+my+8aVjTvFpVMQxAHMHDrQ8aR7dCTWhy0yMHVXZ33lVEX2olFJiuB4QAeh3npSKdtcjur+bDpMYv/wDZKLn+/X0i39u7/s1nl1nTVVgPYqDMahrhEsZnzoOJimdn7wa8L2WYwwhJcxlUfZSXJmsKneSxzPFuGUMRkrj+qKpLTJ+suutDCW03aCMjDhKXKPbCkaWbj4s341+/yL4c+TF+F/6Ija7tVcnQGppmaboYLzuBUYCWGCk0piy41oDpE3vAKwOIHUUINNK1/fWG6y2TG2I6bhx55xlQ/p045NS9v9zQyc/HLHuPu/sIhYykrU1p+8o97OyzMtMpaBhWrAjKg1J/epELrfLLFUUFixoABUk8ABqYn2xuwJs1nmTJwwzn+zUHCiGoGVRUnM0PujdD/JjjitpWZ2GU26TdHu77PhMOlvtwkWabOYVEqW0wjjgUtTzpSCRJpEV7Yrf3N1TQNZrJKryJxn4SyPOM+THSYOcUkn3lr6iMuBNOkaeupsVmkn3pUs+qKYzOyUJHDL0iuRBOezZfq53/ABB/gWLQ2ds1cb7qYR8z+XpFYdn74ZM0n/af5Ei2NmpytZUZSDWpbkSTkfLfv1jMhHtyX+RoW48dfmd7yneyvvMB6mkPyXcuMOcyooo3LXU040yrw6mI9d9iNon4j7Es1PM6gfI9OsSyNNiTdBBBBAcBBBBAAQQQQAEEEEAFFdp112qwTy8qY30aexZK4WwOxLMlWBoKkkcvwmIDY9qrTIm94JheuTK5qrAbqbuooY1DtHcMu2Wd5E32XGRFKqwzDCu8H9N8ZZve7WkzZkqYKPLYow5qaZct46xE5Nqm9HUdO15JHb+1RHlEfRj3lKZuMI5ggVryp5xFtqLymPMKNhwoxw4RSu6pqSSafOGm0JQ9YftrbMDLsloX2LRZ0BPCdZ1EiYPMoG54wYrUEto6nlnLTZGwY1l2ZWyXMuqx92ysFkojU+y6KAyngQYyZWL6/o7X6jWefZTXvEmd8OBR1RMjxDL/AHhFhUdu3/ZMTLOltRavJISYf90xNDT7sxh5OfKhHntpianUxs632JJ0p5UxQyTFKMDoQwoR8YxparOUZlOqkqeqmh+IiSGJjFsf0erkWbarTNcYlST3dDxnMa/3ZbDziqklljQAknIACpPQCLk7DL5k2KXMFoPdm0zlRSRQDCrUDH7OJiQK7+FRWLpnSVj3aZQSY6DRXZR0ViNfKOE9hTOPhm4mYneSfU1/OEVuOUeh+NmcNF7XiitR3A4AVJ9PPfHuzXkGzAplQHfTpxiM3yuKb0H84XXZaqClKmK1NtkOkWD2bWMTLdiNfqZZYdSQmfkx/Yi2SIgnZJdMyXImzplKzmGCgp4EGXqzN6CJ5GVyJdsjHsSqJH7VLWXMEssuJgWVagMwXUhdTSorTSoipu329Rhs1mGpLTm6Ad2vzf0iSdv9oVbLZ2R8FolThMTCSHCUKMwIzUB2TPjSKOv7aGfb5yzJxxzAiyxhWlQtdw+0SSTTeTkIobLDSmyzVsNkP/x5X/SSM83lKwz5q8Jjj0dh+UX/ALFTQ12WQg1/0eWKjiqBSOoIoekVNeWyc203napcoUVZzFnNcCBiWzI3muS6npUgfgg6bGKzSJgQVOPTd7K6ndEtsV0zmn97jwjAJay1JCLWlSSM20yy0h12V2NSWpkyerTG1Y5Cpp6ADT1MS+w7Kqg8TljWuQA+dYojgSk5P5G1yHGCihdctzpZZIlS60FSSfaZjmWJ3n8gBuhfBBF4s3e2EEEEBAQQQQAEEEEABBBBAARnbtms+G9ZlABjly36+EqT18MaJimu3W46TpFpANHUym4AqcS58SGbL7kQyUUxbEy+MT3ZW4GvO5J8iUMVosk8TZS5VKzQAVBOWeFzTiBESnWYGLC/o+2nDbbRKr7UmtOJlzFHymGOUTJFPTEIJBFCDQjgYm3ZHtgl3W0vNVmlzJZlnDQlfEjBqHUDCchnnGh782EsNsxd/ZpTMwzcKFmde8WjV84oHbfsktNint3EqdPs5NZcxFxso92YqZgj3qAHLjQdHJpO77wlz5SzZTh5biqsNCP1rlQ6ERmDtXuT6LeloWlFmN3yZUFJviNOj4h5RP8AsNtNtlzpkh5TtZmXGZjLMRZcwZUXGq1ZtCBwBrlms/pB7MmZIlWxBUyT3czL7DnwseSvl/zOUSiGURYp4lzUdlxqrBip+0FYErUcQKecW9fPZRaZM1J8qck+xiYs6hJExUHiBb36DKoNTWtM4puNU7MzBabikYWxE2RVqcvHLTAQa8HQjyiYJdlZFumkQiS2vWEd5PlCuWKZ8f384+2S5/pc9JOIIHqCd9ApYkDeaCN6bqLYglborK0zy81qbz8ImWwWyptc8IK4F8Ux+C8B946DzO6GPaLZa0WK1GTMUkHNGAqJi1yZefEag+Vbw7L5KpYEWgWZUmYAM6liQCd5CUHKE55VCFx+TuGNylv4JXIkKiqigKqgAAaAAUA9I9sco+wRmDxlm1Lb75vSYVlEzW8LS29iTLXLBMJ9gCm+hLZjMiLR2d7OxdV226bP7k2hpMw40qVlqstsKo7jFUsanTOnARaSygCSAATqaZmnE74rnt9vF5d1YVNBOnLLfmuF5lPWWIgCh9ndrrVYWxWeaVH2kOctvxIcieevOLh7PNsLTerFBZZUsIQZ88MQviqBSXQkuQu9qeGpOgNCRpvsT2YNku1XdCk20MZjAijBdEBG7w+Kn3zEpnKJxZLCksAKB13nqYUQQQHQQQQQAEEEEABBBBAAQQQQAEEEEABDDtvs+LZYpsr7dMUv8a5r6+z0Yw/QQAZHmVBocolvY5OwXzL+/KmKOuHH/kMLO1/ZT6Lau/QfU2glvwzMyy9D7Q6kbojGyV7rZrwss9jhRJoDtuCOChJ5AMTHHydeUamgj4pj7HZyEIb8ulbVZpsh/ZmoUPKopXqDn5QuggAx7bdkLXLmvLazzcSMVYhGKVBpUPTDhy1rF9bN3S9m2dWU9A+ElqNUDvZ2KlVy9lgMstYjO1+0iyLZa5M8YfHiQ5eJZiKw9ogakitd1N0S3Y60m2XGWoRjxhATnRJlFqf4QInE33V+LJnGKh7XsizZAka/nHns9ssybekt2c1lqzeVMJA5HEI5gxKOzS7j9JnTaeEIEr95iGI6gKD/ABCNfk2oNiGLciwLZYUmrhcA8DQVHMHcYb7FcAksWlmteIz9YeIIxx48SWJUV1j3BBAARRfbveAtFpWyd4EMlFmKHIVHaZiBGL3goWleLRekZ27cdm7Q1596sqY6zVlrLKIzYmClStQKYqj2a1zEQyU68iLsr7NRbrSWmzE7qztLd0UYxMLMT3RauECiHFrkw45aVAiMdm2yQu6wSpJH1jfWTT/vGAqOigBR+GJRAiAgggiQCCCCAAggggAIIIIACCCCAAggggAIIIIAGfazZxLdZZkh6DEKoxHsOPZbyOvIkb4y5eN3TJcybIdMMyWSrLUaqd3Gu6msa7jN/a//AO9zv+Gn/SEcslD52MdpzIy2C1uMFKSZjHNDulE71Oi10yGYIpekY+2d/wDX2f8A4yf9QRsGJRAQQQRIFb9rnZs9491Ns4HfICjAthDIalSSfdavOjmJZc9xix3fLs60+qlYa01YCpanN6nzh8hNef8AUv8AhPygBFUXlsw5mgLMycmmZB193ec+O8cYtC4rqWzWeXKQABRnzbeTxJMRSZ/WyPxL/gidLpFs80p6fwQscYu0fYIIIqJCCCCAAggggAIIIIACCCCAAggggAIIIIAP/9k="/>
          <p:cNvSpPr>
            <a:spLocks noChangeAspect="1" noChangeArrowheads="1"/>
          </p:cNvSpPr>
          <p:nvPr/>
        </p:nvSpPr>
        <p:spPr bwMode="auto">
          <a:xfrm>
            <a:off x="422275" y="-6223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14" descr="data:image/jpg;base64,/9j/4AAQSkZJRgABAQAAAQABAAD/2wCEAAkGBhQSERUUExQWFBUWGCEYGRcYFxccGBgZGBcYGCEZGhgZHiYfGhojGhggHy8gIycpLi0sGB8xNTAqNSYrLCoBCQoKDgwOGg8PGiwkHyQvLCwsLCwsLCwsLCwsLCwsLCwsLCwsLCwsLCwsLCwsLCwsLCwsLCwsLCwsLCwsLCwsLP/AABEIAMkA+wMBIgACEQEDEQH/xAAcAAABBQEBAQAAAAAAAAAAAAAABAUGBwgDAgH/xABKEAACAAMFBQUECAIGCAcAAAABAgADEQQFEiExBkFRYXEHEyKBkTJSobEUI0JicsHR8ILhCDOSorLCJENTY3ODs/EVJTQ1ZJPS/8QAGgEAAgMBAQAAAAAAAAAAAAAAAAQBAwUCBv/EACwRAAICAgIBBAAFBAMAAAAAAAABAhEDIQQSMRMiQVEyYXGB8AWhsdEVI5H/2gAMAwEAAhEDEQA/ALxggisu23a17PISzymKtOBLspIYICBhBGmI1BNdFI3wASLabtMsViHjmd6/+zklXcfizAXzIiOSv6QFhLANKtCCtCSss06gPWM8zZxrHOu+ObIs1VcHanYLWwRJ2ByaBZgwkk5UBzUmuVKxLoxdZp5Ug10MaD7Ie0BrUPos44mRKo9TiKqQMLVGZFdeRiUySzoIIIkAggggAIIIIACCPhMfEcEVBBHEQAeoIIIACCCCAAggggAIIIIACCCCAAjnPnqilmIVRqSaAR0iHbZW0sTLpREzJrqSAR4RrTn+kcyl1VnUI9nQzbTdqmCZ3UhddDQ4mqDmvDMUhgu3b21o7MxJx+0HJNKUphAyBiPW9frsSAkHItTTOpAOdKjhw5w7TJMp1B74qdPF4lOVaUpl6+UKvJ8jKx1qiT2HtcYTUWdKBQjNkDYq8aE0y3j/ALRY9ktaTUWZLYMjCqsNCDvjO95WAyThOFwdDU0I+Gh3nMZRZfZJehKTbOakIca1NaYqVHyPUmLceS3TKpwrZYcEEEXlIRRfbZLZreAScPcrTUAeJq0O/P50i9IrftpuHHZltSe3JOFvvS5hC/ByP7TRDApqz7KM+e48s+o4/nHW0bDuqlqbueW80HSJxsPaQ9nCj/VnD5aw83ggOdP5/wA4WlkaH4ceEo2UeLjmNmqNh40y8jvh52fvCZd9pkzKVIIZV0DUOld1dPOJteiBUJJCrTU0iL3tZhOlYlBxSiGoykAoThJzGYFa+UEMrkyvLgjBaezT6nKPsIrlvET7PKnDLvEVqcCQCR5HKFsNCrVaCCCCAgIZtq9pUsNnac4xH2UX3nINByGVSeAh5ijO2PaPvrS0tG8FnXD/AMw+0fIEL1BjicuqLMcO0qIhtR2g2u0sVmTmwM1e7BAUcAFHDnXzOcItndvrVZHrImlBXNTmh6ggjzh32c2GDy+9nVqRULwB0rCO8Nl5as4BaoIoORNP0MLd1exz0pVr/wAL+2E2zW8JGIgJNSgmIDUZ6Mp3odx5ERJozZ2X7RNZLdLQtRGfu2rpgcjPyoD5RpOGIStbFMkOr0EEEIr3t/cyi2WLRa8f5axalbopbrYtgiv7w2hnTAoL4aa4KqW60MJpO3FolN4iJijc1K05MKGvWusW+jKir1olkwQ23Hf0u1S8cuuWRB1BpXzHPkeEOUVNUWp2EEEEQSEVntBbe/tMyXQqAxBzPiCEDyFRpFmRWW0zCVaLRNOXiAAw14aCo1OZPOKc3gY469xy/wDDxTQQ13jYQA2Woof31hZdN8LOl4iMJFag5Gg30OkNl7X1LqvjRA2QZgxFdaZZDI7zCdM0uyoQ2qYglJ3lCQGBG80rT4U+ESnsgsdZs2cvsCUsuudSxYtpxAGfURXd9SnDsGzqM6flFv8AZFlYCKaTSCeJwJnyi/EtoQzXsm8EEENigQ17T3d39lmy6VxL7PvUIbD50p5w6QRDVolOnZS9wXaJQnSqkoJlVI1IIBpU7xpHm0WKak0Niqpp4Q75a1qMdDToIn+01wquKegAr7Y0qSaV9d0RJ5YxqQNNSc86aQnNSTo08fSStfBGdqmImyytcANSm4nrr6QjkSFG80YUIZiag5Gta8dYfNo5AwaEvTKuh6kaRHLstmKW6tholSDnqDoNxFY4Sa0dS6XZfuy9k7qx2dDWqykBrxwivxh0jONo2mnS6MkxiORpTzEOF39plqH+tfzOL/FWNhcd1pmO8isv6CK52a7VFZglpIAP29Kbqtuw8SKU35ZixUcEAg1BzBG+KZQcXTJTsTXpbhJkzJrezLRnPRVJ/KMzWBjaLUisatNcsxOddZjE11qR8YuPtrvMS7v7vFQzpirTiq+M+VQoPWm+KR2TtQ/8SkigOJqA108LeWf5wtl26G8FLb+WTe+LNOxqJYXDvI8LildDUHMgDUjXLdHLaq95ktUSWoLPvoAxAqK4jlU0G7fErtshMSBhmagDPxGmgA1NBXoDDFfsuWZ8kMG9rDoVzOQpl505QqaDj9Mry8EwTkmEMhyFCQ2JsVNRSgw56ct9Y0psRfP0qwSJv2imFtPaTwNpxK184zv2jMqTZctcyCXJr/CPkYtvsIvAPYZkupPdzKjLRXVaCu/NT0hrH9mdm8tfRZUQvaW2Y5rDcnh/X45eUTNzQExTt8bS0cpLoWr42OeFjnSm9s/3ubhKME5y+BOUJZGoR+RfaFO7r++MM1smQmnzXPi7x8VNcR+WkMcy/nlnDM8a7z9scwftdD6wR5sJOmqOp8DJBWnZY3ZjO/0mYtcmlk8iQy5/E+sWZFX9mDKbUSuYMkkHiC0vP0i0Iifk5x/hCCCPjNSODs+xD9qbIBMLVoWz+AH5RLBOERLa22SpkwS1JaZLFXoDRQ1KBm0DHULrTOKsy9ozxr9QidvyRiATlu31jiJYMsNkQRoRoRkRnzjrMYrLIYTGYZAqEIfnuwk79YS2NmEty519lcsupGphGjVsZ3kNNnKiKWZ/CAN+75xd+z10izWaXKFKqviI0LnNj5msRDstMljPK1M1cKsTSmFqt4d+uvRYsCHMMaVmVyMlvqEEEEXiwR8JpATFY7YbZtOJlyiRJGVRrM5n7vLfv3AW4sTyOkcykoizbTaYTisqT4lR8TNXJiAQAKaqCcz6aVhptNmV1AdQyMMQDAEEHdQ5VGhHEGGKxz9aGpVt+WoHwMO0q81lL9YmOSxq9K4pZyGNaZ7vEBmQKjgzefhqWNKPlBg5HSW/DE17zwkvArPh9nDiagFKUGdKUiK2OSO+QUyxAEU3A1NRwwiLLm7OrNRXlTBMQiq4swRxDLr6RD7ev0aZMLy8RU08LaDLIAgVJO8kbh1ylicZJyHp5YSj7SF2FSQ6H7LFemEkflHhVKHTL5H9Ic7FJH0mavvHGP4hWo86wk2gsDI48QIOagClKHfxzr6RtRXtUkZD8haD4FIyzoD1FR8vlE37Me0n6PMWzWgnuJgBltr3b6EfhalaDQmv2jEJlS6qUO8Yl6jOG677HNtDJLkqXmBsgMqCgqSdABh1Mc5Yp+SYNrwWn/SGs7NLsk1KsgLqSM1qwRl0yzCt1pFb3Ns3Os8yRaJyMlW7xAcmPduhNR9moyzzzi77tutlkJLntjwkNT7IbioOYG/qScqwbSXF9LsrykoJss45O4YgPZruVhUeYO6MrLjdPqzRwySknPwIA8u0SgRhmI248RQ0PBgadCIim01pWzMsyYzAr7OJ2c9FDHLn8YitmviZLJKM0tgaMMwag0IYaGhyoYb78tb2lw0xsVMtAMughCL3TNWcXXtF957IWq1uJy0ZmOApoU4CpyIPHiTFlbCXLMu+zFWYK5OJypy92leR+JMI9grUJ9jX3krKY76rQo3WhUesSR5+MFGyE5Sv4Zqj/NSvlGlGCatGTK4tpjrZdpXIKOK5FajJgaeh1yOUVDPs0zxE4cZZicSihY1rUEGniPDlEysFuOfvNQdCBQn974j1+Wky5xQgtjeoIBzLUIHHMmnlzijkJpKi/jqNsafp/cyWLDx5CgGWoFaVNBnpDLfTHED4jUA8s65EUyIpuJ1EOV+zEEqhchmNaEa9CBSEqzFmS0JYAscJNDQZ5mnIZ0hSKd+NjWSkvOizuw2wEyps46BjJXoDjanLNR5GLSiE3Jt1dsiTLky5pCIoVSZczOm8nDqTmeZMSy77ylz0xynDrWlRxG7lGm4yS2jHtfB2nTwozOunOG+0XiqKzuQqqKliQABxJMRW/tp//MFlg+GWKebDOPU1TapqKW+plNice/NAqqmuWFa4iKakcDEVothFXs62jbNZrdzZcQmvozoVCrQkzKN7WQNOJhHe8hbNLly1r4plWJzLMVbxO28kjU7yBwjpeNGtdjl6zEdpld4llJisCeBYDzpC7aSwiaChyqmR4MGBDdQwB8opmnTHYuKlFR8Pf+UR60rVcsoZptmNDDnY5rOuEr41JV1G5hqOm8E7iI83nJaXLZtZhGGWgz8bZDqamvlCVNjy26PPZ4jS+9npWjTqD7yS1VD6kn0i17NaA6hl0PqOR5xEbmucWeSkoZiWoWvE6s3mxJ84UybS8pjg4k0Oh0rGhCPWKRkZmpzbiSqCEt3Xis5ajIjUbx/KFUdC5EO0C/MEvuEPif2+IXh/EfgDxis52mtIkO0MtjaZuI1Jds+jZDyFBEetkxVNGqobLPQHnyO5hlXI50jawY1CCFJytiKTMYTqg1I8LjQ4dVYjfQ5V4NnpEgQB0pEPvRHl0ce1LNAdxGuBvL4GHe7r2E1aIxXgWAr03iLl9HFiWyXpNsM8lCcBNWSpwkHfTcw474fbFe0q0FzvdiWVq/aJPyyhn2jOFA7ISNGINSlTqQdVqeMM9rsLJgeQ3iIDClSDTPLj01hXPh7J0W459XsUrdpk2+WPsuWTzALCG62zO9tLsNKlR/AaflXzh3N6CdLWaB9bKYMV31Q1pxzAI/7w1XZIpMmcBMr5NXP98Yp4snKPV/DOsySdr5FVtogQnLKLE7JLAiWJnCeOZNcs1MzhagXooH9otESFjRjVlBZM1ruB3gaV5xZOwVg7uwSFrqC2f+8mPMHwaO+VpBiWxwtqEUoK19co9WOYCMQ3etP1EdLSmIqpyqSOYbUEdPzhKCUYTNKnDMHBhv8AOM8aKw7Wtm+4nC1yx9VPNJlNFm09ro4z6qfeiBib8D+/nGjb0umXabPMs8zOXNXzGYNRzVqMPKM5XndsyzT5kiaKOhwngcqhhyKkEciIVy492PcbNrqyZdlt4lLRNk18LriA+8meXPAx/sCJ5fDqoapoGoy/iGdR0ip9kUc2mXMSlZZxMTpQZUPWpXziY2oliS7Fi3HcOAHCsPcPE8kbfgU5s4wnryJ7de7tMIljAcvFr7W8DTX4gxwSV3qtjqQ5qATVgDSmfGlDXjDtZbMC6VNBiGeuRIBH59RD7L2Hligec5G4KqrluzOL8oo5fGyrJ7dr4O+NycfTemV/tHeE5R3Zm4lAABZFLgU0xsMXnWvOGfZ1VnTVklHMs+EMiljKatQ5oMxXIg6g7qCLfm7I2WlDJEw8ZhL+oPh+EeXs+DwigUaACgHlkBBjwSTTkwy54ztJFWWSyYJ0yQ+TIxWo0qDr0OvnD9cl6zbG5moSMAJdKmjqBmD5aHcYT7YWUSrwluNJstSfxKSh+Cr6wptwpLc/cPyjaglOGzHl7ZaEthvUvajN1LHLq1aD1oItS5ZWFFFa895JqSTzJNfOKR2Wn4bSqnTXp9WfzMXbYH8Cqp8RH9kaFv0505xmTj10aEJdlYuu+yoZjzsPjp3QbiimuX8VfQR4vY+NRxVvgU/WHCzoFFBpoOkN19f1ks8mHqFb/LCs/Axif/YrEaDOnGE9jsfe2yuqWXU7mnsNK/cX4mFVstX0eQ06lX0lrqWdsly3kndwrCm7rvNnsoTV6Y2O9phOJjzzyHICOIxGcmSouv0/3/Pz/IcMGcJpyVz/AHnCjQRzOld2g5xcIrQ2ybQ0lwy57iOI4RLLLalmIHU5MKiIrbpdATyyHOGyRZ7QVBlvRaZCp893GB6Jas8bVyKWqZXQ0PkVERK8rMWxIML/AHGNDTkfkdQd+6J3tvKpPVtzIM+YJ/URCr5szsAyAM6/YOQcfdbVWG4+sbmF3jX6GfNbZFZs55JBYMUPgZXGdBoDuLAZVGop5eDZBKYOhrKmaH3TwMPC26VaEZS2EjJ0cUeWRxO+h374b7E3cTDJmist/TqI7K2h1sFtrWVMzBG/eDuPGG36H3D9y5PcvnKfeh4VhZPsBlspGajQ8jujqkpZweS34kO9TyjoBmtdlZXLov1iD61Fy72X76gasNT69ftzqrs2HNXl5H8J/WHGzqW+rclZ0r2WGtPzjnJseCdjApiJxAZAMwBqBuDYTlxxcq0+mlPuvnyd3ao9C0UZTxFDFvbOWQ/QZKnXul03ZVHmBSKcvWVlVc94/fWL4skjBLRfdUL/AGQB+ULcx6SLcXljV35amL20NT94VpUfIwk2nv8ASylV7qbPe0A93KlIWZyoFcz4QKEb68jCufKaXMyoUY5g/ZxakHlrTfSF8oVSm9cvT+UZ40yMXG1saaTP7uTJwky5XtTA1dXcHDSm4cdBET7ZNnxMkrbEFJkqizBTMyyaAnmjZdGPCLItWhPDOGG9XV0ZHzSchU8DVSD/AHf8Jjvp2VEKTTsrbYOV/o7vT23yPEKAPTET8Yd5rVenDWFV3XasqQkoaIoWu801bqTU+cIRKIY11JJjYw4/TgoiGWbnNyFdmeoP70iY2S9SZanjnv1yBHqIg1nyPWHWy3mUlOBriFMtAQan+6PWIzQ7LRGOVPZLEtYJBFR159IL8aXKXvHdFUZeJgCSevyEVPtPetrwGakxiik45YotFByYYaEimoNePGEEmf3xQ0oMOPn4hWp8qQjHHN5ejWquxmU4LH3T39D/ALU22XaJtldKkBpi4iCAcJlaV3Zx5vh6SHP3YTsuOwTKe3Zp6zf+XNHdt6OFPnCa+raDZvxD8oexrqnH6E5Ps7I5djkOrg0NBn5Re+xcwPZkmZlnUFiczUVFOQBqABkM+Jii7Fx5flFsXPfsux2KWGOYXJd7MasegqTnuhLPFSSS8jOB1bfgnUy0ACG+0usxkLH2GxdfCVz5ZxALFt/Md2E0AKxohGWE+6eNePH4OF4Xo8uU8xc2GYxA0yBOnDKkKZMbxupDWHJHIu0GSEzvpNtVdZVlGNuBnsPCP4E8XVhD8TUwxbLWMyrOuI1d/rJjUoWd/ETy4U5CHh5uEcSdBxMVJF+Rq6XhaPcxqnCNd/IQatyTKn3j+g/xRyD4Ad539dwEdJaYVz11PU5mOioRXlN8SLzJPkP1MP8AckkCQgpuPzMRWZMrOJ90U/MxM7JLwoo4AQMiXgjW3kiqym4ErXqAf8piETJjLqKjiP0iydrZGKytxUhh5EA/AmK8nSsQ1IPERrcSV46+hTItjNe1zy7QQ48E1fZmDJhyPEcjDZKsTzkaTOoZsvNGAoGTpxBy6EQ8zWmKaGhHpDLet5YCrqAHQ1HPKhU8iMoZpFLFNz2sn6ibqPZJj5OlmVOB3R1tslZ0tZ8rhiHHmDzBFPKOzMJ8kMPaXXy1iQOl4WTvAHTJxmDx5QmxYxXRhkw4aZ+RAbyMd7NNplu+Ue50kHxjXfzgJG20byRpmRwI1HqIvA2gcRFKz5VQQcgRQnyp8V/wmLV2ZvIWiyy5tAWIo/J18LfEV6ERn8xaTL8R1vC1LQjU00ANY73Y+JFY6lQG/EBnXzj1bHKpiIBppyMR9bTMkOJhYtLmTR3lfsVyxCmi0FKdIQGa0Pnd6jccog1tZlZpR0VqqetcvjE5m2laVBGcQbaicJc8knJwCvkACPI09RDXGSc9lOVtRE7GE7Sw45iEc28hXXIw13vf5sxE1QHB8LKTSorqDuP6mNVtJWI+R3EsiOt3oGnIrZK5wE8MWQbyJB8o6Waas1FmIaqwqP0POOVqQjMZEZ14Eb4HtEeBnqVmTJbaglSOhoR8xCeVZgrY+GVN2lKdBHnam2KJrODnNpNBGdMWvmHDDyjjdc8uHZj4SxKryJOvy8omLtHEtMX3PbElzmEz+pnK0qZ+B8qjmpo3lET2jSbJc2ds2lth5MNQw+6VoR1hXe15KGKJnTLz4QgtU13AZzimYQgO8AZADeTwivJFbafxv+fZClS3+x5sFtNe7UBmOpGiAc+sPM+ad5JO8n5chyjhYbuFnSn2zqf3w+cKrou1rTOWWu/Nj7q7z+95EGOPpx7S8/zRTkm8klCPgctlbm71+8YeBTkPeb9B86c4n0q61egcVzBpzEKbDdSy0VVFFUUA/e/Uk76wvs6UNeEZOXI8krZtYMSxQpfudXmhBRa4qZZEgndU/wA4b7DLn9yHdwWFSSVWoFSdzAVplp8YdO9roK+Qy+ENdsv4AMtKihB4DQAcya6D84VyTjBdpMYhGUnSHSyeIjgor/Ef0jtaZlFr5xzsY8CLvKgseZAJPrHq1ZkDiY6TvZDWz5YbrFQd5apPnEnhJZJOQPKFcBW3Zwttn7yW6e8pHqIrWbYZg1luP4G/SLRghjDneK9HEo2VBbbvmkZS30r7LfpEWtNlXEWmg5fZIp6/p84v68LJ3i0GozER22XYk5aOoxDKtMwYZXK7FTxFF3bf0yyMwdCZMxiyjeulcuB1iQWG3ofrpJxS2NHG9TzHGH7aDY2tDQEA/sRAkuSdYZrPKzAUlkOYdBUkGmYIAqCM/lF0MtfocOLXkmLopzG/MGPFCpz0hMk7FKV5Kl1YVABXLiCSaCn5R7kz3yVwOgNcs9/ThDVnBxtR1Hp5Zj4VH8UP3ZtfolTWkO1EmkFK6CZ+WIUHVRxhgtyMrggA7x1Gf5Q1YBUjdqPwnMfA08ooyw7qmdRdOzQNoSq0pWsNF8WItLK0/T0ivbn7aRZ2SRalabu71CMa1oAHDUDdag01Bixb/mPhohw6gtzoQBXdU7/SMafsu/gdx+9pIabLOk0AE7M0BFaCvmMvWEm0l0LOqgOLwBhQjIhiMqdR6Qpumws0oEEKQKVpU1/TP8t0Nt6z5ne2YUOMTlVsNRUE5mvDwgkaZmuUQpuOy5xUnRWN5WidIbC0uo3NXI/CI9eJnO2I500FMhF33xc0trThdQZbkgj8wdxy1itbntYedNkMtJkosDwbA2Ekb613fGO82TPrq7K8WPA/xaFOxG1amsl1wvuFcj0B0PKJjNZWFK0MQ63bKypmYqjjfnURwWba7MalhPQe9qOhGfrDOD+pQfty6ZXm4GSO4bQ1XrMerWaaKvLqZbAZkakZaggYuo+8YQy76KSyF9o5Dz3xIL6veTOeRMKMry3UnFQAqGBKlgTqBStN8MUvZC0El1Qd3mQ2Lw0GdATqd0Wy5cYz6xkt/IuuLOUbcXoLpu5mIABZ2NAOZhzu27mLBpgNcWFVAJoScNSRzyrprSsLLtsaS5eKZmQRUcBUVzhvl2mbInzMLMUxlkOtG4ipA0FN+W6OMvOUcnpxWl8v7+wXAc8ayN+fhfQqnSWLYaHGWw4KZg5ACnnTyiz9lNmhZ5YBoXbxOefujkPnU74bdlrrLTvpE094xQYSVwspZaEFaagUAJrq3KJ5ZpQHyic/J9SKSOOPxfSbb8nF08NRHAsRu+MOdoXKKr2z7T1TFJsZDvo03Iop+4NHPPQfe3J3rY7ZK7wvwjEgKjCPEBqAQaZnSGdZRfM6HILzagz9f3vinZ9MaYLQ7sWYzFJJNSWwk1J1rFhXXIxTF5VY/wAI/wD0RGHyXKeXr+dGpgpQ7EpsyUBPH5bobrVbQJnSHOc2FYbrDYA05C/2mqBxoCwHoKxs+EZ35ktkigEe4IICoIIIIACEFvsNasuu8caQvgiU6Ah9tcHwtUHgRDLOsALKCKljh00Vjn5n9YsafZ1cUYV/e6ELWFZKM0uXjbWhPiI4AkH0i+OX6OaKYTZafZyZkn2WzeW1cDZ+0MvCxG8DhUQ027aRJc4BwUIoGVtRXflkRzEW9eG1Fn7snCxb3MOdeulOfwisbZci2qY0wgHEalSuVBlQVz0pHeTlywJXEnHx/VemJr0vmWryjiGHTX97ob7yt8tazFYYRn/IdSfjCm/NnJEpPrJdOBTLdXOn574iF7XSglmZLnYlWgwNXEKmnka7iBpviP8AkFNaRM+HKPyMs2YWJbeST5nONb3Ta++kyZp0mykfkcaq3nrGRhGudkFD3bYipB/0eVnXL+qUGFUQdWuwAnAcFdQNPLgY4y7rSV4h4nO87ieA4wr+my+8aVjTvFpVMQxAHMHDrQ8aR7dCTWhy0yMHVXZ33lVEX2olFJiuB4QAeh3npSKdtcjur+bDpMYv/wDZKLn+/X0i39u7/s1nl1nTVVgPYqDMahrhEsZnzoOJimdn7wa8L2WYwwhJcxlUfZSXJmsKneSxzPFuGUMRkrj+qKpLTJ+suutDCW03aCMjDhKXKPbCkaWbj4s341+/yL4c+TF+F/6Ija7tVcnQGppmaboYLzuBUYCWGCk0piy41oDpE3vAKwOIHUUINNK1/fWG6y2TG2I6bhx55xlQ/p045NS9v9zQyc/HLHuPu/sIhYykrU1p+8o97OyzMtMpaBhWrAjKg1J/epELrfLLFUUFixoABUk8ABqYn2xuwJs1nmTJwwzn+zUHCiGoGVRUnM0PujdD/JjjitpWZ2GU26TdHu77PhMOlvtwkWabOYVEqW0wjjgUtTzpSCRJpEV7Yrf3N1TQNZrJKryJxn4SyPOM+THSYOcUkn3lr6iMuBNOkaeupsVmkn3pUs+qKYzOyUJHDL0iuRBOezZfq53/ABB/gWLQ2ds1cb7qYR8z+XpFYdn74ZM0n/af5Ei2NmpytZUZSDWpbkSTkfLfv1jMhHtyX+RoW48dfmd7yneyvvMB6mkPyXcuMOcyooo3LXU040yrw6mI9d9iNon4j7Es1PM6gfI9OsSyNNiTdBBBBAcBBBBAAQQQQAEEEEAFFdp112qwTy8qY30aexZK4WwOxLMlWBoKkkcvwmIDY9qrTIm94JheuTK5qrAbqbuooY1DtHcMu2Wd5E32XGRFKqwzDCu8H9N8ZZve7WkzZkqYKPLYow5qaZct46xE5Nqm9HUdO15JHb+1RHlEfRj3lKZuMI5ggVryp5xFtqLymPMKNhwoxw4RSu6pqSSafOGm0JQ9YftrbMDLsloX2LRZ0BPCdZ1EiYPMoG54wYrUEto6nlnLTZGwY1l2ZWyXMuqx92ysFkojU+y6KAyngQYyZWL6/o7X6jWefZTXvEmd8OBR1RMjxDL/AHhFhUdu3/ZMTLOltRavJISYf90xNDT7sxh5OfKhHntpianUxs632JJ0p5UxQyTFKMDoQwoR8YxparOUZlOqkqeqmh+IiSGJjFsf0erkWbarTNcYlST3dDxnMa/3ZbDziqklljQAknIACpPQCLk7DL5k2KXMFoPdm0zlRSRQDCrUDH7OJiQK7+FRWLpnSVj3aZQSY6DRXZR0ViNfKOE9hTOPhm4mYneSfU1/OEVuOUeh+NmcNF7XiitR3A4AVJ9PPfHuzXkGzAplQHfTpxiM3yuKb0H84XXZaqClKmK1NtkOkWD2bWMTLdiNfqZZYdSQmfkx/Yi2SIgnZJdMyXImzplKzmGCgp4EGXqzN6CJ5GVyJdsjHsSqJH7VLWXMEssuJgWVagMwXUhdTSorTSoipu329Rhs1mGpLTm6Ad2vzf0iSdv9oVbLZ2R8FolThMTCSHCUKMwIzUB2TPjSKOv7aGfb5yzJxxzAiyxhWlQtdw+0SSTTeTkIobLDSmyzVsNkP/x5X/SSM83lKwz5q8Jjj0dh+UX/ALFTQ12WQg1/0eWKjiqBSOoIoekVNeWyc203napcoUVZzFnNcCBiWzI3muS6npUgfgg6bGKzSJgQVOPTd7K6ndEtsV0zmn97jwjAJay1JCLWlSSM20yy0h12V2NSWpkyerTG1Y5Cpp6ADT1MS+w7Kqg8TljWuQA+dYojgSk5P5G1yHGCihdctzpZZIlS60FSSfaZjmWJ3n8gBuhfBBF4s3e2EEEEBAQQQQAEEEEABBBBAARnbtms+G9ZlABjly36+EqT18MaJimu3W46TpFpANHUym4AqcS58SGbL7kQyUUxbEy+MT3ZW4GvO5J8iUMVosk8TZS5VKzQAVBOWeFzTiBESnWYGLC/o+2nDbbRKr7UmtOJlzFHymGOUTJFPTEIJBFCDQjgYm3ZHtgl3W0vNVmlzJZlnDQlfEjBqHUDCchnnGh782EsNsxd/ZpTMwzcKFmde8WjV84oHbfsktNint3EqdPs5NZcxFxso92YqZgj3qAHLjQdHJpO77wlz5SzZTh5biqsNCP1rlQ6ERmDtXuT6LeloWlFmN3yZUFJviNOj4h5RP8AsNtNtlzpkh5TtZmXGZjLMRZcwZUXGq1ZtCBwBrlms/pB7MmZIlWxBUyT3czL7DnwseSvl/zOUSiGURYp4lzUdlxqrBip+0FYErUcQKecW9fPZRaZM1J8qck+xiYs6hJExUHiBb36DKoNTWtM4puNU7MzBabikYWxE2RVqcvHLTAQa8HQjyiYJdlZFumkQiS2vWEd5PlCuWKZ8f384+2S5/pc9JOIIHqCd9ApYkDeaCN6bqLYglborK0zy81qbz8ImWwWyptc8IK4F8Ux+C8B946DzO6GPaLZa0WK1GTMUkHNGAqJi1yZefEag+Vbw7L5KpYEWgWZUmYAM6liQCd5CUHKE55VCFx+TuGNylv4JXIkKiqigKqgAAaAAUA9I9sco+wRmDxlm1Lb75vSYVlEzW8LS29iTLXLBMJ9gCm+hLZjMiLR2d7OxdV226bP7k2hpMw40qVlqstsKo7jFUsanTOnARaSygCSAATqaZmnE74rnt9vF5d1YVNBOnLLfmuF5lPWWIgCh9ndrrVYWxWeaVH2kOctvxIcieevOLh7PNsLTerFBZZUsIQZ88MQviqBSXQkuQu9qeGpOgNCRpvsT2YNku1XdCk20MZjAijBdEBG7w+Kn3zEpnKJxZLCksAKB13nqYUQQQHQQQQQAEEEEABBBBAAQQQQAEEEEABDDtvs+LZYpsr7dMUv8a5r6+z0Yw/QQAZHmVBocolvY5OwXzL+/KmKOuHH/kMLO1/ZT6Lau/QfU2glvwzMyy9D7Q6kbojGyV7rZrwss9jhRJoDtuCOChJ5AMTHHydeUamgj4pj7HZyEIb8ulbVZpsh/ZmoUPKopXqDn5QuggAx7bdkLXLmvLazzcSMVYhGKVBpUPTDhy1rF9bN3S9m2dWU9A+ElqNUDvZ2KlVy9lgMstYjO1+0iyLZa5M8YfHiQ5eJZiKw9ogakitd1N0S3Y60m2XGWoRjxhATnRJlFqf4QInE33V+LJnGKh7XsizZAka/nHns9ssybekt2c1lqzeVMJA5HEI5gxKOzS7j9JnTaeEIEr95iGI6gKD/ABCNfk2oNiGLciwLZYUmrhcA8DQVHMHcYb7FcAksWlmteIz9YeIIxx48SWJUV1j3BBAARRfbveAtFpWyd4EMlFmKHIVHaZiBGL3goWleLRekZ27cdm7Q1596sqY6zVlrLKIzYmClStQKYqj2a1zEQyU68iLsr7NRbrSWmzE7qztLd0UYxMLMT3RauECiHFrkw45aVAiMdm2yQu6wSpJH1jfWTT/vGAqOigBR+GJRAiAgggiQCCCCAAggggAIIIIACCCCAAggggAIIIIAGfazZxLdZZkh6DEKoxHsOPZbyOvIkb4y5eN3TJcybIdMMyWSrLUaqd3Gu6msa7jN/a//AO9zv+Gn/SEcslD52MdpzIy2C1uMFKSZjHNDulE71Oi10yGYIpekY+2d/wDX2f8A4yf9QRsGJRAQQQRIFb9rnZs9491Ns4HfICjAthDIalSSfdavOjmJZc9xix3fLs60+qlYa01YCpanN6nzh8hNef8AUv8AhPygBFUXlsw5mgLMycmmZB193ec+O8cYtC4rqWzWeXKQABRnzbeTxJMRSZ/WyPxL/gidLpFs80p6fwQscYu0fYIIIqJCCCCAAggggAIIIIACCCCAAggggAIIIIAP/9k="/>
          <p:cNvSpPr>
            <a:spLocks noChangeAspect="1" noChangeArrowheads="1"/>
          </p:cNvSpPr>
          <p:nvPr/>
        </p:nvSpPr>
        <p:spPr bwMode="auto">
          <a:xfrm>
            <a:off x="574675" y="-4699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12" name="Picture 16" descr="http://lowthresholdjournal.org/wp-content/uploads/2011/05/Medic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80" y="1451811"/>
            <a:ext cx="4099932" cy="32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3.gstatic.com/images?q=tbn:ANd9GcQ7hWr9ywhiD5TFV0ETtOteLuSVatpmTYKs9csXVi-QbK8EgA8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6" y="379246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6v9eRIostQM/TYE67H8rBHI/AAAAAAAAANg/vhzByJTzQ_Y/s400/medicamento%2Bpara%2Btratar%2Blos%2Bsintomas%2Bdel%2Bparkinso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96" b="791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9" b="25900"/>
          <a:stretch/>
        </p:blipFill>
        <p:spPr bwMode="auto">
          <a:xfrm rot="20356343">
            <a:off x="4210700" y="2771458"/>
            <a:ext cx="2105025" cy="11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/>
        </p:nvSpPr>
        <p:spPr>
          <a:xfrm flipH="1">
            <a:off x="2195736" y="3356992"/>
            <a:ext cx="1883784" cy="1152128"/>
          </a:xfrm>
          <a:prstGeom prst="round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ound Single Corner Rectangle 27"/>
          <p:cNvSpPr/>
          <p:nvPr/>
        </p:nvSpPr>
        <p:spPr>
          <a:xfrm flipH="1">
            <a:off x="1259632" y="4581128"/>
            <a:ext cx="2808312" cy="1214023"/>
          </a:xfrm>
          <a:prstGeom prst="round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4139952" y="3356992"/>
            <a:ext cx="4500500" cy="1152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4139952" y="4570806"/>
            <a:ext cx="4500500" cy="12423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Universidad Virtual</a:t>
            </a:r>
            <a:endParaRPr lang="es-MX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35696" y="3501008"/>
            <a:ext cx="2088232" cy="8375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000" dirty="0" smtClean="0">
                <a:solidFill>
                  <a:srgbClr val="FF9900"/>
                </a:solidFill>
                <a:latin typeface="Franklin Gothic Demi" pitchFamily="34" charset="0"/>
              </a:rPr>
              <a:t>Programas </a:t>
            </a:r>
          </a:p>
          <a:p>
            <a:pPr algn="r"/>
            <a:r>
              <a:rPr lang="es-MX" sz="2000" dirty="0" smtClean="0">
                <a:solidFill>
                  <a:srgbClr val="FF9900"/>
                </a:solidFill>
                <a:latin typeface="Franklin Gothic Demi" pitchFamily="34" charset="0"/>
              </a:rPr>
              <a:t>Académicos</a:t>
            </a:r>
            <a:endParaRPr lang="es-MX" sz="2000" dirty="0">
              <a:solidFill>
                <a:srgbClr val="FF9900"/>
              </a:solidFill>
              <a:latin typeface="Franklin Gothic Dem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 smtClean="0"/>
              <a:t>La </a:t>
            </a:r>
            <a:r>
              <a:rPr lang="es-MX" sz="2400" dirty="0"/>
              <a:t>U</a:t>
            </a:r>
            <a:r>
              <a:rPr lang="es-MX" sz="2400" dirty="0" smtClean="0"/>
              <a:t>niversidad Virtual es la universidad en línea de habla hispana más grande de América Latina.</a:t>
            </a:r>
            <a:br>
              <a:rPr lang="es-MX" sz="2400" dirty="0" smtClean="0"/>
            </a:b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Su oferta académica se compone por:</a:t>
            </a:r>
            <a:endParaRPr lang="es-MX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11560" y="4437112"/>
            <a:ext cx="3404382" cy="1080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000" dirty="0" smtClean="0">
              <a:solidFill>
                <a:srgbClr val="FF9900"/>
              </a:solidFill>
              <a:latin typeface="Franklin Gothic Demi" pitchFamily="34" charset="0"/>
            </a:endParaRPr>
          </a:p>
          <a:p>
            <a:pPr algn="r"/>
            <a:r>
              <a:rPr lang="es-MX" sz="2000" dirty="0" smtClean="0">
                <a:solidFill>
                  <a:srgbClr val="FF9900"/>
                </a:solidFill>
                <a:latin typeface="Franklin Gothic Demi" pitchFamily="34" charset="0"/>
              </a:rPr>
              <a:t>Programas de </a:t>
            </a:r>
            <a:br>
              <a:rPr lang="es-MX" sz="2000" dirty="0" smtClean="0">
                <a:solidFill>
                  <a:srgbClr val="FF9900"/>
                </a:solidFill>
                <a:latin typeface="Franklin Gothic Demi" pitchFamily="34" charset="0"/>
              </a:rPr>
            </a:br>
            <a:r>
              <a:rPr lang="es-MX" sz="2000" dirty="0" smtClean="0">
                <a:solidFill>
                  <a:srgbClr val="FF9900"/>
                </a:solidFill>
                <a:latin typeface="Franklin Gothic Demi" pitchFamily="34" charset="0"/>
              </a:rPr>
              <a:t>Educación Continua y Desarrollo Empresarial</a:t>
            </a:r>
            <a:endParaRPr lang="es-MX" sz="2000" dirty="0">
              <a:solidFill>
                <a:srgbClr val="FF9900"/>
              </a:solidFill>
              <a:latin typeface="Franklin Gothic Dem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33446" y="3212976"/>
            <a:ext cx="3962540" cy="14342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Cursos de nivel preparatoria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Cursos de nivel profesional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Programas de Posgrado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333446" y="4509120"/>
            <a:ext cx="4307006" cy="14285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Círculo de Actualización Profesional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Programas Empresariales Exclusivos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bg1"/>
                </a:solidFill>
                <a:latin typeface="Franklin Gothic Demi" pitchFamily="34" charset="0"/>
              </a:rPr>
              <a:t>Universidades Corporativas</a:t>
            </a:r>
            <a:endParaRPr lang="es-MX" sz="18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3608" y="3140968"/>
            <a:ext cx="6984776" cy="144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8357" y="1960240"/>
            <a:ext cx="8229600" cy="168478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Desde su creación la DECDE ha impactado en el sector empresarial de manera consistente de la siguiente manera.</a:t>
            </a:r>
          </a:p>
          <a:p>
            <a:pPr algn="l">
              <a:lnSpc>
                <a:spcPts val="2600"/>
              </a:lnSpc>
            </a:pPr>
            <a:endParaRPr lang="es-MX" sz="2400" dirty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451018" y="3623231"/>
            <a:ext cx="1752830" cy="5258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Personas</a:t>
            </a:r>
            <a:endParaRPr lang="es-MX" dirty="0"/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3611258" y="3623231"/>
            <a:ext cx="1752830" cy="5258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Países</a:t>
            </a:r>
            <a:endParaRPr lang="es-MX" dirty="0"/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68144" y="3623231"/>
            <a:ext cx="1752830" cy="5258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Organizaciones</a:t>
            </a:r>
            <a:endParaRPr lang="es-MX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15616" y="2852936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Pulsa para ver detalles:</a:t>
            </a:r>
            <a:endParaRPr lang="es-MX" sz="11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528" y="5013175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67470" y="4895683"/>
            <a:ext cx="858490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b="15889"/>
          <a:stretch/>
        </p:blipFill>
        <p:spPr>
          <a:xfrm>
            <a:off x="6526387" y="5063871"/>
            <a:ext cx="1203136" cy="6939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7709" b="5102"/>
          <a:stretch/>
        </p:blipFill>
        <p:spPr>
          <a:xfrm>
            <a:off x="7826463" y="5056626"/>
            <a:ext cx="1203137" cy="72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3979" b="14174"/>
          <a:stretch/>
        </p:blipFill>
        <p:spPr>
          <a:xfrm>
            <a:off x="5222635" y="5085184"/>
            <a:ext cx="1221573" cy="684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b="10895"/>
          <a:stretch/>
        </p:blipFill>
        <p:spPr>
          <a:xfrm>
            <a:off x="4032881" y="5085184"/>
            <a:ext cx="1100552" cy="672592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s-MX" smtClean="0"/>
              <a:t>División de Educación Continua y</a:t>
            </a:r>
            <a:endParaRPr lang="es-MX" dirty="0"/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457200" y="773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s-MX" dirty="0"/>
              <a:t>Desarrollo Empresarial</a:t>
            </a:r>
          </a:p>
        </p:txBody>
      </p:sp>
      <p:sp>
        <p:nvSpPr>
          <p:cNvPr id="24" name="Rounded Rectangle 23">
            <a:hlinkClick r:id="rId9" action="ppaction://hlinksldjump"/>
          </p:cNvPr>
          <p:cNvSpPr/>
          <p:nvPr/>
        </p:nvSpPr>
        <p:spPr>
          <a:xfrm>
            <a:off x="7515523" y="616530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Siguiente</a:t>
            </a:r>
            <a:endParaRPr lang="es-MX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15616" y="3636557"/>
            <a:ext cx="541143" cy="544053"/>
            <a:chOff x="1014506" y="3533019"/>
            <a:chExt cx="541143" cy="544053"/>
          </a:xfrm>
        </p:grpSpPr>
        <p:sp>
          <p:nvSpPr>
            <p:cNvPr id="2" name="Oval 1"/>
            <p:cNvSpPr/>
            <p:nvPr/>
          </p:nvSpPr>
          <p:spPr>
            <a:xfrm>
              <a:off x="1043608" y="3533019"/>
              <a:ext cx="512041" cy="5120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122" name="Picture 2" descr="http://lh5.ggpht.com/_rI46TcQsmNk/SfJvshl8nRI/AAAAAAAAO2U/psNVYje5VXs/profesionel_web_icons3_thumb%5B2%5D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542" b="48352" l="741" r="24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36" r="74179" b="50000"/>
            <a:stretch/>
          </p:blipFill>
          <p:spPr bwMode="auto">
            <a:xfrm>
              <a:off x="1014506" y="3565031"/>
              <a:ext cx="541143" cy="51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408440" y="3636557"/>
            <a:ext cx="541143" cy="544053"/>
            <a:chOff x="1014506" y="3533019"/>
            <a:chExt cx="541143" cy="544053"/>
          </a:xfrm>
        </p:grpSpPr>
        <p:sp>
          <p:nvSpPr>
            <p:cNvPr id="28" name="Oval 27"/>
            <p:cNvSpPr/>
            <p:nvPr/>
          </p:nvSpPr>
          <p:spPr>
            <a:xfrm>
              <a:off x="1043608" y="3533019"/>
              <a:ext cx="512041" cy="5120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9" name="Picture 2" descr="http://lh5.ggpht.com/_rI46TcQsmNk/SfJvshl8nRI/AAAAAAAAO2U/psNVYje5VXs/profesionel_web_icons3_thumb%5B2%5D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542" b="48352" l="741" r="24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36" r="74179" b="50000"/>
            <a:stretch/>
          </p:blipFill>
          <p:spPr bwMode="auto">
            <a:xfrm>
              <a:off x="1014506" y="3565031"/>
              <a:ext cx="541143" cy="51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482900" y="3636557"/>
            <a:ext cx="541143" cy="544053"/>
            <a:chOff x="1014506" y="3533019"/>
            <a:chExt cx="541143" cy="544053"/>
          </a:xfrm>
        </p:grpSpPr>
        <p:sp>
          <p:nvSpPr>
            <p:cNvPr id="31" name="Oval 30"/>
            <p:cNvSpPr/>
            <p:nvPr/>
          </p:nvSpPr>
          <p:spPr>
            <a:xfrm>
              <a:off x="1043608" y="3533019"/>
              <a:ext cx="512041" cy="5120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2" name="Picture 2" descr="http://lh5.ggpht.com/_rI46TcQsmNk/SfJvshl8nRI/AAAAAAAAO2U/psNVYje5VXs/profesionel_web_icons3_thumb%5B2%5D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542" b="48352" l="741" r="24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36" r="74179" b="50000"/>
            <a:stretch/>
          </p:blipFill>
          <p:spPr bwMode="auto">
            <a:xfrm>
              <a:off x="1014506" y="3565031"/>
              <a:ext cx="541143" cy="51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0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ounae.com/files/2010/06/tecnolog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r="24968"/>
          <a:stretch/>
        </p:blipFill>
        <p:spPr bwMode="auto">
          <a:xfrm flipH="1">
            <a:off x="0" y="3024741"/>
            <a:ext cx="4491946" cy="4148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36873" y="5320037"/>
            <a:ext cx="2535333" cy="5130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Hasta el año 2010 la División de Educación Continua de la Universidad Virtual del Sistema Tecnológico de Monterrey ha atendido a más de </a:t>
            </a:r>
            <a:r>
              <a:rPr lang="es-MX" dirty="0" smtClean="0">
                <a:solidFill>
                  <a:srgbClr val="FF9900"/>
                </a:solidFill>
              </a:rPr>
              <a:t>1,665,038</a:t>
            </a:r>
            <a:r>
              <a:rPr lang="es-MX" sz="2400" dirty="0" smtClean="0">
                <a:solidFill>
                  <a:schemeClr val="bg1"/>
                </a:solidFill>
              </a:rPr>
              <a:t> personas, las cuales han recibido </a:t>
            </a:r>
            <a:r>
              <a:rPr lang="es-MX" dirty="0" smtClean="0">
                <a:solidFill>
                  <a:srgbClr val="FF9900"/>
                </a:solidFill>
              </a:rPr>
              <a:t>18,955,969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horas de capacitación.</a:t>
            </a:r>
          </a:p>
          <a:p>
            <a:pPr algn="l">
              <a:lnSpc>
                <a:spcPts val="3000"/>
              </a:lnSpc>
            </a:pPr>
            <a:endParaRPr lang="es-MX" sz="2400" dirty="0" smtClean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>
              <a:solidFill>
                <a:schemeClr val="bg1"/>
              </a:solidFill>
            </a:endParaRPr>
          </a:p>
          <a:p>
            <a:pPr algn="l">
              <a:lnSpc>
                <a:spcPts val="2600"/>
              </a:lnSpc>
            </a:pP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5589240"/>
            <a:ext cx="8456835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Universidad Virtual del Sistema Tecnológico de Monterrey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Personas</a:t>
            </a:r>
            <a:endParaRPr lang="es-MX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00092" y="5035112"/>
            <a:ext cx="2472114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Pulsa para regresar</a:t>
            </a:r>
            <a:endParaRPr lang="es-MX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469" y="5070289"/>
            <a:ext cx="8712968" cy="806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8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28014" y="4941168"/>
            <a:ext cx="5308482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Capital Humano </a:t>
            </a:r>
            <a:r>
              <a:rPr lang="es-MX" sz="2800" dirty="0" smtClean="0">
                <a:solidFill>
                  <a:srgbClr val="FF9900"/>
                </a:solidFill>
                <a:latin typeface="Franklin Gothic Demi" pitchFamily="34" charset="0"/>
              </a:rPr>
              <a:t>+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</a:t>
            </a:r>
            <a:r>
              <a:rPr lang="es-MX" sz="2800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C</a:t>
            </a: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apacitación</a:t>
            </a:r>
            <a:endParaRPr lang="es-MX" sz="28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203573" y="4941168"/>
            <a:ext cx="777686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4146336" y="4315032"/>
            <a:ext cx="3594016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capacitación</a:t>
            </a:r>
            <a:endParaRPr 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7549545" y="4545124"/>
            <a:ext cx="1336848" cy="39604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Regresar</a:t>
            </a:r>
            <a:endParaRPr lang="es-MX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64363" y="5805264"/>
            <a:ext cx="232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* No incluye BBVA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g;base64,/9j/4AAQSkZJRgABAQAAAQABAAD/2wCEAAkGBhQSERUUExQWFBUWGBgUFhgYGBcXFxgXFRkVGBcXFRQXHCYeFxwjGRcXHy8gIycpLCwsFR4xNTAqNSYrLCkBCQoKDgwOGg8PGiwkHyQsLCwpLCwsLCwsLCwsKSksLCwsLCksLCwsKSwpLCwpLCwsLCkpLCwpLCwsLCwsKSwsLP/AABEIAMMBAgMBIgACEQEDEQH/xAAcAAABBQEBAQAAAAAAAAAAAAAGAAMEBQcCAQj/xABBEAACAAMFBQUFBgYBAwUAAAABAgADEQQFEiExBkFRYXETIoGRoQcysdHwFEJScsHhI2KCkqLxMxUk0hZEg7LC/8QAGQEAAwEBAQAAAAAAAAAAAAAAAQIDAAQF/8QAIREAAgIDAAIDAQEAAAAAAAAAAAECEQMhMRJBEzJRIgT/2gAMAwEAAhEDEQA/ADO6JLBRUbo6tFnNa6Zw1YrzZiQdxpD94iGFCuwtVB0h9IgXE9ZQieWprGCdwzN1jw26X+NfOGpttSoow84xiQRmIchpJgOhrD0Yxwxzga2nl99DBG570Ue1UqqqeBjGBlbXhZqR5OvR+zqDviFaB/EMdWo0k+MEFDthvmZjALGkWNsvcq1BSBi759Zi9YsrUoebrGQWFFwTy9aw1eN9y5IJOfj+sUlsvN7PJYoCzEUABpXlXdFe2zE6dLSbNmYiwxFRWgruHSJzlXB8cPIfle0tRMCmV3WNNWrzPCDSzXhLdaqQR1gQ2fuWVLanZgk5EkVOfWI9z2IyLXOkjKV7yA7gc6DlqIWE22Pkx+KDq0OhXPSK5bPJJy1jy2NRQBEWzEg6RYgTp1jlk60juz2JBoQTEC1KcWsd2IZwLNQplx4nxEiH5dkKV6RGtFpIOsRZVvY4jXICMtheikmSjjY01MWVy2RjMBIyiu+3nF4wS7PTy5zGkGUmtCpDO1jElVEVcu6SwqILZ8lWbOhhsKqHQQyejFaLCUkhd8Vj2J90ElsYEaRXy56A0jJgaRUz5ThKCITSXArBTaLOh4xFmWJc6NGUjUQLPiwLroPhCi1k2A4R3tw+EKN5BorAMFoYbjnFtaxVQeUVL2ZmmIwGogjs92s6gERMJI2Ym9wjhEfbqa62ZihoYtrvu4SoY2kkY7O45GCYwufa5tAe2bPXOG2tk8ComnziRYLIXmlCtRUisNW2xiXOwVhgFzs3tNaEny1ZywY0pG3SnqAeIjGbj2aYTVmtoMwI0a77ezzACcuEZo1l5aDmIg3yislCYnWrSBq8p/e7xygLZm6GU2bMzviK3absrNLwzmCk5gakjjSDiwzAkjFuClvIVjLl2Sm3rMmz50zAuIha56aKq7gBCt0PFWQ7t2lsWOmIjmRl6ZiL+zSVmMXlkOtaVXMQCXt7OHUsJZDcONItNj7rtV1zFnzTikHKauKvcOWKnFTQwqyDyxMNbwuwvJNMmGld9agiI142qdKsKdmvfK0JoO6Blv0g+tFiWZLIG8ZEehEB+1U1pUg5EGoUV4Z5+kJk7ZTFXASlyLVOkYg2Fg1CRkSBmaEUzi6MkoiTSSWC4CeIrlXM556wO3dfLPhXtcKgklSGFa8lXEcjBPsNdjTTNSYrKi5gE1pUgoPKuXKEitovlrxZNtE9qLThEazuxcQTztnajIxHTZtlNax1WjzqZSuxLmJlnyBiW9yODWG2sLICWG7WFexkUtrMMquGUxiptO1kkzSgxNQ0JABUeNYspN9SJiYVmKWJ0rQ+Rhk0BplQ1YLtlVohMUsyyV3QS3LZsCjhGkZEW0XkwY90x1Zg7kEiCDAh3COJ+FVNINi0VTNrWIa2VGbIxItNCNYhWZKVbgIAS1lKDDVulCmmseWGZUVh2dmwjGJEmSMI6D4R5CR8h0hQAlxJu5EGQ0h4mmkemOTACUt97TJZ6AmrHQRXXptvIkyazyAzDJARiPmco720s8iTImWqauIylxAHQtoo86Rjl0O1rm43pMZqzDiWoyNaA1pTdSm6M3QVFsv522CS6sspJanOharGvEjSBq13qJk8OBQE6H9DviTfdw4mLSmw10QiqjlnugYtcmZZyO0UYW0K6eIiay70yrxUraN3s7YZKkjPCD5isO7PWvHN6QEeznaUzlazuamWAyE51Q5UrvoaU6xoF2ywCWEdCdo5WqYR2ib3YE7wQO9Dxie1sdsgKCKm0SmxZZ5xloz2Ecy2KtmZAfuMPMGBzZ+YwkFhkpqeGhodYlm7GZGINDhNK6A8aQzfVgVrOJakge8c6VrmamnGsc+V0zrwxtWVBvKWzkLMVjwBBh62zRMs0xA2IFGWnMikU103AEY0zG/eRXfU784c2e2R7OeGZ698aHWppmKRBHVK6NfkSsKqo+6AvkKQLbegdkGOa5qabiDlnuzHnF5brzCkKDmTTw3nygRW3GYjo3eVixAPMk0jt+PyR56n4uwCtM5aqExa5Aa9I1TYievYmvdLN54VGVeXzjO/+hYZ4pNCAVchgcQU5ZctdeEHGDslRBlhFR1BHzMThjd7K5MqcaQZ1hRnl5bfzEmtIsymYwAqaVwsR7oG8jeTlA1fF6Xj2bGY07FrRTQAclXImBKSToWONtWbRSMZ9p22E6Zb/sErJFKhgNXZgDnxArpplWJuwftIYTEkWlyyucCu+qtoAW1oTlnpUbqxDvK6Sl7W20FcboQ0sVyJdFw5fyoD4mA5asaMGpUZ7fyvZ2KZ697rz+cV1nvXAQ1TXWnTUdRqDBxes37TLaZPlYSvdqBSo3DU/GM6vO7ezIYZo1acRTcw3GBGV6KzVbPpfYO1y7bYZU6gLUKP+dDQ+YofGL7/AKaN2kBnsMsDyrrBcU7Sa8xfy0VQfEqTBFtdtKbKgEtcc164RqFG9mA9BvPQxU5fZOtFmRRVnCjixAHmYY+xCYO66sOIII8xGI37fM1phM52d99d3IDQdBD90Xo8siZKZkYb1Px4jkcoFmcWG+295ixgIGHaOCQOAG+nnSM5mbRT6oTMPfqcuG6ucEt3WH7fbZlptGGYAF7ui6UApXId0+cWF7XBZ3FBLVaaFaKR0I0iM57o6MeNUN7HbVY5okOalvcPP8PjBqZLCpIjE1umdZbbKIqSGE1GGjBSCQSMq0+MfRhUHOkVhKyM40ygloaDLcIUEAQcIUOIOGPDHscMYxjOfbrayt2hR9+YAeiqx+NIz/YCThsr2hq92ktKAk6VOQ6jzgo9v9qPZWdN1ZjHyUD9YF/Z7eINgmoQKI9DzxLWtOOXpEcvC+FWxxb5EzERnhrXIg+IMV1ptCT6oStTkKkVz5RbLPlorNShbIChzHzirlpK1A71aD/W6OX2drTqhn2XBvtuAVqFmL4D/Ubbd1kYChjPNkJMmxmZeM8lVmY0krShcVGN1B3VFK9eMWFp9rTH/ikqANSxJ+FI74vR5k1s0lJGUcCx56Rmdi9s01X/AIslHTfhqreFSfWNK2T2xstvVuwYh1piRhRwDoaaMN1QYNi0OT7YknJsoFNrrYa905EVEee1G+klg4H7+EqwB0rkQTxpu5wKLtSLWgdaBlADrwI/Q7ojlejowLZ3LtczQY0Jy7tSGHHIH1zix2fnv9oxNVfvEManIanxpFNMtsskVDcxnrwyirvHaVpc9hLbIAAjI5gE08NISFWjoyS/nRp822VJaugMU8uaQFp1gNsu3DAYWGR1p8Ivrp2klTWC1wtuB39DHcppnnOLRJd17WZNmKGZmEoA1IEsDMDfnp58Yszb/wDt/wCI2aB6Pv8A4daYuZUDPiIG7ZOqSeZ9CYl2he1kmVX31H7+lfOET2w1w52NmJIs5tM8nHOq4pQuVJ5kZRdveUtk7TFRCK1bLLmD8IYtdmkNJly3QFkCqMvwgab9YYt12SWlJLR8gc6HPPrurHDdnopAl7QbqVQtplMMJIDUyFdzU3HjBntNYpgkS7WpOK0y5LP+cSVFOVfnFde2zlLKJBmNM7R1G6oGrU8vMxebTXq/2cIgwypQlimVSFotT9boZfVib8kwRn303Z4WVSMqb2J/mUVhq8rke2tZbOiqmJ6uagYVOVaanIOacuYiNOvClQssFmNBSuZJ3LxrGo7DWFURmY4py0D8FqPu+orygQVyHyOohdYbIsqWktBRUUIo5KAB8IA9q7XMW1zSBUBUUHgMINPNj5wey7QDlXOML2oFom2+ZMkM5VnbjhwghRXOmgO7hF5vRyYlsj3pOJckgnwiBabQMNAMJ30y84iXpPnlqFmNNaVAJGgy48YdsMtnUqwoaak19dTEInTL8LzZSzrNlTwzFR3BkSPx8NYvr3uhCqS8ZoBma5150zH7RQ7E2Rg82lcNACcqBgarhFPeoSekWc1XxVdsh7xotXPh55QkpWx4RpEW/L3l2fsJIBeY5IQk1piKqWYnOnLfSNqpSPni6LE9rv6UsyqorKUrkOzlDGcPGpB8TH0QY6MSpWcmaVuj0QoQj2Kkh+kcTVy5x3FZet8CUOJgBSsxX26XyXeVKK4Sqk0P8x18hAFsTefZzWkn3JwArwZalT0zI8Rwi/8AbG5e2hz99Fb+2q/p6wNbNWTv4iOkTnx2Vgn5KjQbVN7OX2eEMBUUZMRXkrgg061iiutVFoVnWqBg7LWmID7vIRYWi0MVwnPKg4+cVUqzOXyBPTXn6RzKR2NaJ+2l6tarT3FoFUCWugVAKKAi66V03wJ2oT5RxzMdNRXTPQZ5CDvYKzqTMmsCXGSk6Act0XlqlBqhgCOmUXnl8WckMPkrMcS0ltQ3UfrlFlc1+zbNNEyUzKwqMqiqtkwrzEaOl2JSgUU6CKDa7ZyVLkM6LhbI1HhrAjmTYZYGldg/fl9GadajWKaVNdGxIxU8QaGHVFQDyEIrFSR216T396YfAAHzAjqU4AhgpzjxJgEZJINt9J1cvr6/1HItTJnXMZjwMNS7RDdtfu/XAwQB5ZbaJkpGHOvWprE+VbwAKkAADlugM2ftn8Nlr96o8gD6iPL4vOroikVwivUk69BTzhoOmTkg+lkzUDyWzUimuYGRB37teIj0CaT7oVfvEmp/pyB8zFHsteBSTkfvsoJ+9SmLwxEjwi4nXzRS0xgqLmdwoOMcktNo9CEv5VhFcNoSZi7yuyEq2ZxIw1DKRllShzrEq9ZQazzBxR/MA/tGR7NbbGVbps7D3JzEuu+hORHMfONilFZsslWBR1qCN4YU+EdKVRo5fK5WUlyXIiylmH33GIHeoOgHA0zrzi6upjJfEuQIoQd/DxBjqVZwBQZgZcv3h9Upn6/LlAUaQZSbZLkWkjP/AGYzO8bQbParQoOasSikGgRqMDUZfeAzjVbLdRIBY0+P7QB+1CQ9lmyp8klVmJ2bsa0xoTQVWhBKt44TwhZ7QcbpgPMth94ild1a18Yds06tTFZeFvMwhpjYqbySfKsP3OsyfNVJa1LHJePMncOJ3RJRSLSlZYbPbeS5DTbPO7i9oSjgaUAUhgM91axYW7amwr3hPD8lDMT6UHiYpvarsdNs0yVOw4pbypaPMUd0zkBVg3AlVWldQOIMAVIp8MXsh80loNbd7RprNK7ACUJL9opIBcsKgV4ChIIGtc42XYr2mSLcFlt/CtBGcs+6xGpltv44Tn11j5mlzwAcqsSM66DhSLG5bS6zpZQnGHUqRqGqMNPGKxioqkRk23bProQo8Es7znChgEqAe+EZ3OehII5gwcQJ7QSzKn4qVV8x+bePHUc4CKQ6Be0uzEq1IBMGYqFYZEV4fKKCxbJCUmANUqagkUr1pxpGgWtARVTUHMfAxUz5e/wgNJ6ZaL9gjOsbA5o3lX1ESrnsTK5dgQArZDJm7pqOhGXjF4wjyVUMCNQaiIfAivyMYkWf7NYqSzgYl2Bw4yBiNABvNKQLWXaSeJpWYQwxYe8mHPkQx84PwVaUMqUqAOQJiknWVC9TQU3tE2/TNGPtFLf9/wA2ScMtQCRiqQSfAVEN2a0Tp8mas1sQMtvuBCKrlmCawRW+yS3KlqFlFKb6VyIiNe9ul2azlwtcNDTTFmMieekLeqHa3bZnO0TgWmYo0Qqo5BUQAeFKRXF4j2u1l5rOdXJY9Saxz2kdaVI4m7djztDLPHpaGWaMKx9Xg32E2Nl2sGZaCezHuqO7jI/E+5a8MznmIBbLKLuqL7zMFHVjQRv2wez8o2dS1SpXCteA+ELJ+kPFWVAm2WwsJcuVLpnpRjUZ4WbM1IrSu8eVRe8izzh3llhyQQyqFYgioIIFdCMjWLy/Nh5faM8tjp7pNcxmKE56wLLdM+S4mNKxBdNDTd4RG6K+JaWW7EWRKStElgrWlCTUkk86mp6wAbW352rmXLNZanUaORv6cPOCi/72LWOaZYKEFVbPRWNCBQAVNfjGcA1imON7EyTdeI5ZXo1Y0TYLa0yW7F80c9yv3WO7ofj1MZvipD0m00i5A+j5V7LSun1widdlJzgk5DMjdGYXTfXbylcPU0AfiGAz+cHuyE2iMzHUgDjlr6mFbHS1YbAiBXba8ZM1Gsrt3nUVp90k9xjwNaEDkYk3xfolSy2p0ArSp5ncOcZas5rRaRXIGrswqMxnXOpzNMySYVmvZLsPsooazpxan3UFB/c2foINrmuWRZhSUgUnInVm6scz8Imq43H6MJlABO+kToq36Jtqu+Xa7NMs833JqlajUH7rDmCAw6R80bV7NzbBaHkThQjNWHuuh911PA+hBGoj6XsJARQeFfGIG3WxUu9LLgJCzpfelTKVpXVTxVgKHmAd0Ui6JSVny9LEaL7F9mftVvWYwrLs9JrcC1aS1/u739EAs6yGW7IwIKsVIIoQQSCCNxj6O9jOzJst3iY4pMtB7U8QlKSwfCrf1xUmw8hR1SFAMdRXX5YBNlEEVpnz8OcWMKAEC5qAyxTOmR4131+MUU/KsGlpunDMYj3ZgoeGIZg8jqPGBS87tKsYYvFoqlbKHZSFjRQSdwFa8N0WVg2dJ704lRqFHvEc/wAPxiTar2lyFwylwk9PVjqYRySM5pcKa2SGlIAwp3jQbxQCoNPrKBmdOZnPdxLXMg94dFOR8xBBflo7SUgGqgZeAr41z6wPNRxmK8f3G4xzSe7KY5WhqdVf+LQ6mZkf6VDGviREt7gFuldm81pQ7uYUMSRnmCRkCREWUir7qheJi8s3cRKCuZJHJh8ch6wL2bI9aAe9fZDaUFZEyXaAM6CsuZ/a2R/ugRvC7ZshsM6W8puDqV8q6+EbqlpOtWHQkQ+bWJilHCuh+64DKeoaoMVUzmo+dy8ckxoW3mwKIrWiygKqgtMlblA1aXXdxXdu4RnZMUTsAZ+y6x9papgoCexYAEA5s8tcQqMsIJNRnpxjZZdukSB2CNTDkB9fExh3s0nst4ycJpUOG/JgYn1AjWL3upZ0wOKBhvGRrzI1iOT7UdWKNxssWep1hubOyK7oiWxnlKABieme6IN32iezETFAXjUaRFrR0WjO9s7UCWCaF6cshmee7zgQdt0Gm3Vtly1NnUKZjTWnTCApKClElhtQaZkdKwEEx1Y/qcGX7HoMKsc1j0RQmFOwCOZ7AGi4e9wGYwn4+saVatobNZkwGd3+AHez5AGnjSM6uOSZVmYpXtZpCrxzOEU6E1jStn9irPIkguvaTCKsx4xzZJ2zpxwdA1adpg5qjzTwVg1Dyzj247zmpPqZaZ5U4DeKjQwaSrFLByQeUBu0FnNlnCYvuk5iEjP8HljNHu20rMQMopxG8HeDEubpTjlAnsvegJABqrCo5HX68t0Eon1an4RXzyH6+UVjK0Sa2TQ2Ypui2ss7T18d8UUmbnmcvjElLca5QyAD98+ytLVe0u0EASCMc9fxuhGAf1D3uSHeY00LTIRW3PaMRboIs4oiT6eQo9hQQChQoUYx4w4wN2+0SpdWNCR7tf0+cSr/AL3EuiDUjEekZ9el7mZWhOWWp+ETlKtBRNttrVzi7TvE1yrX0NIrbTOc+9pxpmYrcecd44kMJiRES1qKFj3aDM6H9+hh8vU/XWKTaCYXSgqFBGW9mrQE8q7oyVmuh66rarOqzDQn3a0oTqBoM6UI6wUN3fCAewgEkHXMjL513U8oI7FNcCjHEugrqPH5wZJJ6NbfS1+01hqbM9IYBhi0TaAjlCBG7fe9EzzyKGu+qk0I8Ix+1SsLso0BIHSuXpBje15GazSkGjVLbgQtKesKx2aRJmJNmATGDKWU6EJhrQc6fQi0E0MsbkWfsu2Lns5tbKUlqjhcQIx4gR3QdeukG8ieyTjiIC0qjHLvVIKsTkMqUJpqfG9tN9dooKU7MgFafhIyp4RWM4IziMncrOnEqVEa3XmocVYYmOQHeJpmdK5c+kUPtB2g7GykSzheYQi0yIGrkb60yr/NFje08SJUycqg4acq1IAz8axnN72kz3xTaMd3BRwXgIMY+Tv0PK6pdBJmJzOccmLmfdKt/wAfdI3GtD4nSKd1INDqMo6jglBx6cCOxHAMdxhDQbmmqJsosQElAzCaEjuqFXIa95h5QfXVf/b4l7pKmlFDCnVWzEAvsttS1ZWFSBQV4E5jz+MaRYElqXKqFNKeccUqTaO+FtJlLeO0IlTKMyqtae4zGprStDQaHyiHtRLW02VmRgwAxAjkIuvsEpycSgnmI6tFmQIyKoAIpkOMLa9DuLfTP9jbc8pkJqUZwAee8Rpl3z6h33Maj8oyB/XxgKveWFmWaUCK9srADUJWlTwqa+Rgke3q5aSMsNMfDBn3R1Ip0ikXeyMo1ouLGS47Q6H3OS/i6tr0pE1DpEeSe4POHbMakncMh4/tFURZd3HNpNHMEfrBFA/s/Lq5PAfHL5wQRVEn0UKFCggFChQoxjLdqLxJtE88KoP/AIyQR6GB22nD3h7uvnnEy+bVS0Tq6dvNB8Xan6xXTm7hXcMxzX9o530Y6xcNPnDkNWaUezXkPSpp6UjsNChOWitvle4Oo+PKLEmIN7f8Zho9AyhlTcJqNxrypw4j4eVQWSpmVRvgPc/W/wADvgjuqbikqeFR5EiKZF7BEnGfSB2+b2NcKmnE8InXtaSimA2ZOOvHOEjGysFbJyzFQc4gzplTrEdpm6G6xY6bNC2Dvwsv2djUrVk/LvXw18eUFokE5DLrGM2K1tLdXQ0ZDiH16eMa5cl9i0SlmLlXIjerDURzZY+wxJt42ZPss1HWowMT4AkEeUY28wkGNX2itNLNONfuN6in6xktcz5Q2HgWqGUmkE+H6xBvZO+G/EK+IyP6RJmGhP1uhu8BWWDwPxH7CLkMm4sqxrEizWdpjqiKWZiFVQKkk5AAQwYNPZTLH24sRXBKYjkWKrUeBPnBOULNl/Z9NsidpMmL2lCTLQYtaZNM0qKbgRXfFoLaA7K7FAM1YSy4KncSpqDrlSkEM6blWK+0XeoOehGR66r5xzZUk7Ov/PL0yLJtwdgEDEb2wlAOFKmpJyiTanwy3beFY+IBj0zFXIUPSGjnWu/LzjndHQwC2Hs7Tp2NiWKDEzMSSWIoKk9YKdmKzZs9vumc+fELkP1iZYdlezxtZ2CiZlMUiuHi6c8tDpryhy7JAlS+zQZk5n64aReLvZzvRddriNBoIspKYVA8T1MRLFZwKDhE5dYqiTL7Z2X3WPEgeX+4t4hXPKwyl51Pn+0TYoiTFChQoIBQoUKMYxfamT2duny2913LeD97LpWKB5rS27Nv6CdGB3HkRBx7VbtpNWaupUV/py+FIDxhnysLCtPMcxHPLox5KtyoVl1yevZ1PeFMyh40oadKcIsjKxLUa74E7Yjy6EjtApDKw94EaHkcuh3xc3dfSzf+PuuNRuOVdDoIBiVhivvb/jYdD5ERbTTmDpWhMQ77l1QnkYK6YE30i52em9wrwY/ARTn66xKuObRiOhi0+CokbUTMOHmPUQIiYGWo3Ejygr2xlVkqeBp5wH2Ad1hwNfMftCwLY+njtHgb5x1MEMA0P19bocrZJU0i52cvw2abWp7NsnHD+Ycx6iKMGOqwGrVMZM0LbG8V+y0U17RlA5gd6voPOAMNHj2liqgklUqAOFc44VoWEfFUM5Wxu0HvR5as5Z8D6w1Marnw+EPA5U45ecOTe7KkwceyhD9pmHcJYB8WFPhAQwoaRo/sxu5klvOOQmEBR/KmLPzPpBOQ0aY1adRDdoQlcOudY4LZRKlkERyZunVg4Vgs9DpD4lxLKQ09ByiKRdsfsM7A3KJK2NffA72WLnwP6GKoTBWLqxT9+u49I6ccKWzkyZLehyVFhYLKXcDz5DfHtjuhplSpAHE7yenKCGwXeJS0GZOp4/IRVIRskqtBQaDKPYUKHEFChQoxhQoUKMYGturFjkBvwmh6N+4EY3MYyJv8pyMb7e9nxyJi8VNOozHqIxa/bMMWlVYViU1sKKC8reyA58xwPAxXbLWgm0l2AzBGWXL9PWLCegUUYhl3DMsOlBEHZmQO1NCSANTrmYRcCF8018YbvVayW5A+kPTRnDNqeqMp4ehgIwIuIVgP8Q8xXyMdMPnDVnyminTz/wBR0S4Ki+tKCZKZGGRH+jALJkmXMdfI8aGDkPVDAVeEwieB1r4iJQKRdNDM0RFm6g84kTdTDE0ZRUuztWjrFEZJke9pGNY9iyMLtYYx5N0jxBUhRvIp4xgWWV0XK06aFxKuNS6k55A0INNDBbZ/Z+oFXmluSjD6kmK2y2TsrRKwJUKM6DPPWpg5kTsQ0p1jmyZH6LY4KtmSXhdRWdNUCtHIA6k4f0jWros4lykQaKqr5ACAS0qReMynu0xH+1af5UMFuzV6iYDLPvJmOa6eY/UReLtI4ZqpNBDLaPbO7D3vMb44EdqYEoKXQwm48JYnQzNzjwNCJjRxqIJZJSGGETbFPwxGZY6VYcQMNm7xo+AnJtOR4fXGCmMvs08gjdSNKsk/Git+IA+cEyHoUKFGCKFChRjChQoUYwoyLaW7himSiaFWOE6bz5ika7GcbXSQZznnn46H4wk+BRmNqsZWtddIiXOpSe34SBTqKa+cX15UrnugOv8AtZksjJlmcjnXiDyicVegs0FJgI1iNbUIVuhofrnArde2Ut8n/hHnmnnqPGLr/qoYHDMRqcGB/WN4tAKhh9coYxUdTwI+MOsflDMwRdilu1uQajygO2ht8suDLbEd+WQ8d8RbxvV37o7q8Acz+Y/pFYwhIxro1h/ZdjDOlpOE1QjqG0JYE6inI5a7onStkpaS2wK8yYVIBI0qCO6NB1ML2c2wNZez7UBldjhIzCmhBXMVFa+sF1lsude2ZgNy4QvjSpPnEZOV0d0KcbMl/wDRdtH/ALdj0KH4NEAXTPrTsZgPAqR8Y3cOIRI4QflZP41+mMWXY+0v90LXjn8IIro9nGFg8xySMwBkKwfOeOURplulLm0yWOrqP1hHOTHUIoZs92KgyEKaKRW3ltrZpQNH7RuCd7/L3R5wC3xthPtFQp7ND91dT+ZtT6CFjicgyyqKLO1TQZ0+YDUFlQH8iiufX4RebI2bCMe98/6RkPn4wGdphWVIB75oDvoznOvSsaLddmCBVGgAA8BHYlSo4JO3ZdCPVjmWYkKoggOI9ZgIc7KGZsrlGMNybajMyA95aVyprWnXQxIH16xTWNaT30zUacq/OLgH684xjtDn9fW+NC2ab/tk/q/+xjPVjRLjTDZ5Y/lr/dn+sExY1hVjjFCrGox3CjmseRjDkKFCgBFAbfdlUz3qNQa5nlHkKFYUCdtueUcyufVvnAdf9xyTiqlaad5uI5woUIumKEXBI/B/k/zjuVckoHJSOjuP/wBQoUWAFAuiVQd3cfvN84anXPKp7v8Ak3A849hRgAwbhkn7n+T/ADjlrgkfg/yf5woUAIV7AXFJxzFwVBUEgljoRTU8zB8l2ywKBQBwFR+sKFEpLZ0wbo8FgTh6n5xxNsyg0A9TChQg1gHtZJDzWlsWKAe7iYA9aHPxihmbPyMR7n+TfOFCi0eE29iNwSKe5/k/zhpLgk/gP9z/APlHkKGEmd3fcckTUITMOp959ajnGoWW7pdPd9T84UKCTJiWFOHqfnDv2JOHqfnChRgHpsi8PU/OGZtiQ7vU/OFCjGK6TdyCcKDUPXNs6YKb+cWwsScPU8+cKFGMdrY0rp6nnzg4sS0lp+VfgIUKMZD9I8pHsKME9pHkKFGAf//Z"/>
          <p:cNvSpPr>
            <a:spLocks noChangeAspect="1" noChangeArrowheads="1"/>
          </p:cNvSpPr>
          <p:nvPr/>
        </p:nvSpPr>
        <p:spPr bwMode="auto">
          <a:xfrm>
            <a:off x="117475" y="-90487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g;base64,/9j/4AAQSkZJRgABAQAAAQABAAD/2wCEAAkGBhQSERUUExQWFBUWGBgUFhgYGBcXFxgXFRkVGBcXFRQXHCYeFxwjGRcXHy8gIycpLCwsFR4xNTAqNSYrLCkBCQoKDgwOGg8PGiwkHyQsLCwpLCwsLCwsLCwsKSksLCwsLCksLCwsKSwpLCwpLCwsLCkpLCwpLCwsLCwsKSwsLP/AABEIAMMBAgMBIgACEQEDEQH/xAAcAAABBQEBAQAAAAAAAAAAAAAGAAMEBQcCAQj/xABBEAACAAMFBQUFBgYBAwUAAAABAgADEQQFEiExBkFRYXETIoGRoQcysdHwFEJScsHhI2KCkqLxMxUk0hZEg7LC/8QAGQEAAwEBAQAAAAAAAAAAAAAAAQIDAAQF/8QAIREAAgIDAAIDAQEAAAAAAAAAAAECEQMhMRJBEzJRIgT/2gAMAwEAAhEDEQA/ADO6JLBRUbo6tFnNa6Zw1YrzZiQdxpD94iGFCuwtVB0h9IgXE9ZQieWprGCdwzN1jw26X+NfOGpttSoow84xiQRmIchpJgOhrD0Yxwxzga2nl99DBG570Ue1UqqqeBjGBlbXhZqR5OvR+zqDviFaB/EMdWo0k+MEFDthvmZjALGkWNsvcq1BSBi759Zi9YsrUoebrGQWFFwTy9aw1eN9y5IJOfj+sUlsvN7PJYoCzEUABpXlXdFe2zE6dLSbNmYiwxFRWgruHSJzlXB8cPIfle0tRMCmV3WNNWrzPCDSzXhLdaqQR1gQ2fuWVLanZgk5EkVOfWI9z2IyLXOkjKV7yA7gc6DlqIWE22Pkx+KDq0OhXPSK5bPJJy1jy2NRQBEWzEg6RYgTp1jlk60juz2JBoQTEC1KcWsd2IZwLNQplx4nxEiH5dkKV6RGtFpIOsRZVvY4jXICMtheikmSjjY01MWVy2RjMBIyiu+3nF4wS7PTy5zGkGUmtCpDO1jElVEVcu6SwqILZ8lWbOhhsKqHQQyejFaLCUkhd8Vj2J90ElsYEaRXy56A0jJgaRUz5ThKCITSXArBTaLOh4xFmWJc6NGUjUQLPiwLroPhCi1k2A4R3tw+EKN5BorAMFoYbjnFtaxVQeUVL2ZmmIwGogjs92s6gERMJI2Ym9wjhEfbqa62ZihoYtrvu4SoY2kkY7O45GCYwufa5tAe2bPXOG2tk8ComnziRYLIXmlCtRUisNW2xiXOwVhgFzs3tNaEny1ZywY0pG3SnqAeIjGbj2aYTVmtoMwI0a77ezzACcuEZo1l5aDmIg3yislCYnWrSBq8p/e7xygLZm6GU2bMzviK3absrNLwzmCk5gakjjSDiwzAkjFuClvIVjLl2Sm3rMmz50zAuIha56aKq7gBCt0PFWQ7t2lsWOmIjmRl6ZiL+zSVmMXlkOtaVXMQCXt7OHUsJZDcONItNj7rtV1zFnzTikHKauKvcOWKnFTQwqyDyxMNbwuwvJNMmGld9agiI142qdKsKdmvfK0JoO6Blv0g+tFiWZLIG8ZEehEB+1U1pUg5EGoUV4Z5+kJk7ZTFXASlyLVOkYg2Fg1CRkSBmaEUzi6MkoiTSSWC4CeIrlXM556wO3dfLPhXtcKgklSGFa8lXEcjBPsNdjTTNSYrKi5gE1pUgoPKuXKEitovlrxZNtE9qLThEazuxcQTztnajIxHTZtlNax1WjzqZSuxLmJlnyBiW9yODWG2sLICWG7WFexkUtrMMquGUxiptO1kkzSgxNQ0JABUeNYspN9SJiYVmKWJ0rQ+Rhk0BplQ1YLtlVohMUsyyV3QS3LZsCjhGkZEW0XkwY90x1Zg7kEiCDAh3COJ+FVNINi0VTNrWIa2VGbIxItNCNYhWZKVbgIAS1lKDDVulCmmseWGZUVh2dmwjGJEmSMI6D4R5CR8h0hQAlxJu5EGQ0h4mmkemOTACUt97TJZ6AmrHQRXXptvIkyazyAzDJARiPmco720s8iTImWqauIylxAHQtoo86Rjl0O1rm43pMZqzDiWoyNaA1pTdSm6M3QVFsv522CS6sspJanOharGvEjSBq13qJk8OBQE6H9DviTfdw4mLSmw10QiqjlnugYtcmZZyO0UYW0K6eIiay70yrxUraN3s7YZKkjPCD5isO7PWvHN6QEeznaUzlazuamWAyE51Q5UrvoaU6xoF2ywCWEdCdo5WqYR2ib3YE7wQO9Dxie1sdsgKCKm0SmxZZ5xloz2Ecy2KtmZAfuMPMGBzZ+YwkFhkpqeGhodYlm7GZGINDhNK6A8aQzfVgVrOJakge8c6VrmamnGsc+V0zrwxtWVBvKWzkLMVjwBBh62zRMs0xA2IFGWnMikU103AEY0zG/eRXfU784c2e2R7OeGZ698aHWppmKRBHVK6NfkSsKqo+6AvkKQLbegdkGOa5qabiDlnuzHnF5brzCkKDmTTw3nygRW3GYjo3eVixAPMk0jt+PyR56n4uwCtM5aqExa5Aa9I1TYievYmvdLN54VGVeXzjO/+hYZ4pNCAVchgcQU5ZctdeEHGDslRBlhFR1BHzMThjd7K5MqcaQZ1hRnl5bfzEmtIsymYwAqaVwsR7oG8jeTlA1fF6Xj2bGY07FrRTQAclXImBKSToWONtWbRSMZ9p22E6Zb/sErJFKhgNXZgDnxArpplWJuwftIYTEkWlyyucCu+qtoAW1oTlnpUbqxDvK6Sl7W20FcboQ0sVyJdFw5fyoD4mA5asaMGpUZ7fyvZ2KZ697rz+cV1nvXAQ1TXWnTUdRqDBxes37TLaZPlYSvdqBSo3DU/GM6vO7ezIYZo1acRTcw3GBGV6KzVbPpfYO1y7bYZU6gLUKP+dDQ+YofGL7/AKaN2kBnsMsDyrrBcU7Sa8xfy0VQfEqTBFtdtKbKgEtcc164RqFG9mA9BvPQxU5fZOtFmRRVnCjixAHmYY+xCYO66sOIII8xGI37fM1phM52d99d3IDQdBD90Xo8siZKZkYb1Px4jkcoFmcWG+295ixgIGHaOCQOAG+nnSM5mbRT6oTMPfqcuG6ucEt3WH7fbZlptGGYAF7ui6UApXId0+cWF7XBZ3FBLVaaFaKR0I0iM57o6MeNUN7HbVY5okOalvcPP8PjBqZLCpIjE1umdZbbKIqSGE1GGjBSCQSMq0+MfRhUHOkVhKyM40ygloaDLcIUEAQcIUOIOGPDHscMYxjOfbrayt2hR9+YAeiqx+NIz/YCThsr2hq92ktKAk6VOQ6jzgo9v9qPZWdN1ZjHyUD9YF/Z7eINgmoQKI9DzxLWtOOXpEcvC+FWxxb5EzERnhrXIg+IMV1ptCT6oStTkKkVz5RbLPlorNShbIChzHzirlpK1A71aD/W6OX2drTqhn2XBvtuAVqFmL4D/Ubbd1kYChjPNkJMmxmZeM8lVmY0krShcVGN1B3VFK9eMWFp9rTH/ikqANSxJ+FI74vR5k1s0lJGUcCx56Rmdi9s01X/AIslHTfhqreFSfWNK2T2xstvVuwYh1piRhRwDoaaMN1QYNi0OT7YknJsoFNrrYa905EVEee1G+klg4H7+EqwB0rkQTxpu5wKLtSLWgdaBlADrwI/Q7ojlejowLZ3LtczQY0Jy7tSGHHIH1zix2fnv9oxNVfvEManIanxpFNMtsskVDcxnrwyirvHaVpc9hLbIAAjI5gE08NISFWjoyS/nRp822VJaugMU8uaQFp1gNsu3DAYWGR1p8Ivrp2klTWC1wtuB39DHcppnnOLRJd17WZNmKGZmEoA1IEsDMDfnp58Yszb/wDt/wCI2aB6Pv8A4daYuZUDPiIG7ZOqSeZ9CYl2he1kmVX31H7+lfOET2w1w52NmJIs5tM8nHOq4pQuVJ5kZRdveUtk7TFRCK1bLLmD8IYtdmkNJly3QFkCqMvwgab9YYt12SWlJLR8gc6HPPrurHDdnopAl7QbqVQtplMMJIDUyFdzU3HjBntNYpgkS7WpOK0y5LP+cSVFOVfnFde2zlLKJBmNM7R1G6oGrU8vMxebTXq/2cIgwypQlimVSFotT9boZfVib8kwRn303Z4WVSMqb2J/mUVhq8rke2tZbOiqmJ6uagYVOVaanIOacuYiNOvClQssFmNBSuZJ3LxrGo7DWFURmY4py0D8FqPu+orygQVyHyOohdYbIsqWktBRUUIo5KAB8IA9q7XMW1zSBUBUUHgMINPNj5wey7QDlXOML2oFom2+ZMkM5VnbjhwghRXOmgO7hF5vRyYlsj3pOJckgnwiBabQMNAMJ30y84iXpPnlqFmNNaVAJGgy48YdsMtnUqwoaak19dTEInTL8LzZSzrNlTwzFR3BkSPx8NYvr3uhCqS8ZoBma5150zH7RQ7E2Rg82lcNACcqBgarhFPeoSekWc1XxVdsh7xotXPh55QkpWx4RpEW/L3l2fsJIBeY5IQk1piKqWYnOnLfSNqpSPni6LE9rv6UsyqorKUrkOzlDGcPGpB8TH0QY6MSpWcmaVuj0QoQj2Kkh+kcTVy5x3FZet8CUOJgBSsxX26XyXeVKK4Sqk0P8x18hAFsTefZzWkn3JwArwZalT0zI8Rwi/8AbG5e2hz99Fb+2q/p6wNbNWTv4iOkTnx2Vgn5KjQbVN7OX2eEMBUUZMRXkrgg061iiutVFoVnWqBg7LWmID7vIRYWi0MVwnPKg4+cVUqzOXyBPTXn6RzKR2NaJ+2l6tarT3FoFUCWugVAKKAi66V03wJ2oT5RxzMdNRXTPQZ5CDvYKzqTMmsCXGSk6Act0XlqlBqhgCOmUXnl8WckMPkrMcS0ltQ3UfrlFlc1+zbNNEyUzKwqMqiqtkwrzEaOl2JSgUU6CKDa7ZyVLkM6LhbI1HhrAjmTYZYGldg/fl9GadajWKaVNdGxIxU8QaGHVFQDyEIrFSR216T396YfAAHzAjqU4AhgpzjxJgEZJINt9J1cvr6/1HItTJnXMZjwMNS7RDdtfu/XAwQB5ZbaJkpGHOvWprE+VbwAKkAADlugM2ftn8Nlr96o8gD6iPL4vOroikVwivUk69BTzhoOmTkg+lkzUDyWzUimuYGRB37teIj0CaT7oVfvEmp/pyB8zFHsteBSTkfvsoJ+9SmLwxEjwi4nXzRS0xgqLmdwoOMcktNo9CEv5VhFcNoSZi7yuyEq2ZxIw1DKRllShzrEq9ZQazzBxR/MA/tGR7NbbGVbps7D3JzEuu+hORHMfONilFZsslWBR1qCN4YU+EdKVRo5fK5WUlyXIiylmH33GIHeoOgHA0zrzi6upjJfEuQIoQd/DxBjqVZwBQZgZcv3h9Upn6/LlAUaQZSbZLkWkjP/AGYzO8bQbParQoOasSikGgRqMDUZfeAzjVbLdRIBY0+P7QB+1CQ9lmyp8klVmJ2bsa0xoTQVWhBKt44TwhZ7QcbpgPMth94ild1a18Yds06tTFZeFvMwhpjYqbySfKsP3OsyfNVJa1LHJePMncOJ3RJRSLSlZYbPbeS5DTbPO7i9oSjgaUAUhgM91axYW7amwr3hPD8lDMT6UHiYpvarsdNs0yVOw4pbypaPMUd0zkBVg3AlVWldQOIMAVIp8MXsh80loNbd7RprNK7ACUJL9opIBcsKgV4ChIIGtc42XYr2mSLcFlt/CtBGcs+6xGpltv44Tn11j5mlzwAcqsSM66DhSLG5bS6zpZQnGHUqRqGqMNPGKxioqkRk23bProQo8Es7znChgEqAe+EZ3OehII5gwcQJ7QSzKn4qVV8x+bePHUc4CKQ6Be0uzEq1IBMGYqFYZEV4fKKCxbJCUmANUqagkUr1pxpGgWtARVTUHMfAxUz5e/wgNJ6ZaL9gjOsbA5o3lX1ESrnsTK5dgQArZDJm7pqOhGXjF4wjyVUMCNQaiIfAivyMYkWf7NYqSzgYl2Bw4yBiNABvNKQLWXaSeJpWYQwxYe8mHPkQx84PwVaUMqUqAOQJiknWVC9TQU3tE2/TNGPtFLf9/wA2ScMtQCRiqQSfAVEN2a0Tp8mas1sQMtvuBCKrlmCawRW+yS3KlqFlFKb6VyIiNe9ul2azlwtcNDTTFmMieekLeqHa3bZnO0TgWmYo0Qqo5BUQAeFKRXF4j2u1l5rOdXJY9Saxz2kdaVI4m7djztDLPHpaGWaMKx9Xg32E2Nl2sGZaCezHuqO7jI/E+5a8MznmIBbLKLuqL7zMFHVjQRv2wez8o2dS1SpXCteA+ELJ+kPFWVAm2WwsJcuVLpnpRjUZ4WbM1IrSu8eVRe8izzh3llhyQQyqFYgioIIFdCMjWLy/Nh5faM8tjp7pNcxmKE56wLLdM+S4mNKxBdNDTd4RG6K+JaWW7EWRKStElgrWlCTUkk86mp6wAbW352rmXLNZanUaORv6cPOCi/72LWOaZYKEFVbPRWNCBQAVNfjGcA1imON7EyTdeI5ZXo1Y0TYLa0yW7F80c9yv3WO7ofj1MZvipD0m00i5A+j5V7LSun1widdlJzgk5DMjdGYXTfXbylcPU0AfiGAz+cHuyE2iMzHUgDjlr6mFbHS1YbAiBXba8ZM1Gsrt3nUVp90k9xjwNaEDkYk3xfolSy2p0ArSp5ncOcZas5rRaRXIGrswqMxnXOpzNMySYVmvZLsPsooazpxan3UFB/c2foINrmuWRZhSUgUnInVm6scz8Imq43H6MJlABO+kToq36Jtqu+Xa7NMs833JqlajUH7rDmCAw6R80bV7NzbBaHkThQjNWHuuh911PA+hBGoj6XsJARQeFfGIG3WxUu9LLgJCzpfelTKVpXVTxVgKHmAd0Ui6JSVny9LEaL7F9mftVvWYwrLs9JrcC1aS1/u739EAs6yGW7IwIKsVIIoQQSCCNxj6O9jOzJst3iY4pMtB7U8QlKSwfCrf1xUmw8hR1SFAMdRXX5YBNlEEVpnz8OcWMKAEC5qAyxTOmR4131+MUU/KsGlpunDMYj3ZgoeGIZg8jqPGBS87tKsYYvFoqlbKHZSFjRQSdwFa8N0WVg2dJ704lRqFHvEc/wAPxiTar2lyFwylwk9PVjqYRySM5pcKa2SGlIAwp3jQbxQCoNPrKBmdOZnPdxLXMg94dFOR8xBBflo7SUgGqgZeAr41z6wPNRxmK8f3G4xzSe7KY5WhqdVf+LQ6mZkf6VDGviREt7gFuldm81pQ7uYUMSRnmCRkCREWUir7qheJi8s3cRKCuZJHJh8ch6wL2bI9aAe9fZDaUFZEyXaAM6CsuZ/a2R/ugRvC7ZshsM6W8puDqV8q6+EbqlpOtWHQkQ+bWJilHCuh+64DKeoaoMVUzmo+dy8ckxoW3mwKIrWiygKqgtMlblA1aXXdxXdu4RnZMUTsAZ+y6x9papgoCexYAEA5s8tcQqMsIJNRnpxjZZdukSB2CNTDkB9fExh3s0nst4ycJpUOG/JgYn1AjWL3upZ0wOKBhvGRrzI1iOT7UdWKNxssWep1hubOyK7oiWxnlKABieme6IN32iezETFAXjUaRFrR0WjO9s7UCWCaF6cshmee7zgQdt0Gm3Vtly1NnUKZjTWnTCApKClElhtQaZkdKwEEx1Y/qcGX7HoMKsc1j0RQmFOwCOZ7AGi4e9wGYwn4+saVatobNZkwGd3+AHez5AGnjSM6uOSZVmYpXtZpCrxzOEU6E1jStn9irPIkguvaTCKsx4xzZJ2zpxwdA1adpg5qjzTwVg1Dyzj247zmpPqZaZ5U4DeKjQwaSrFLByQeUBu0FnNlnCYvuk5iEjP8HljNHu20rMQMopxG8HeDEubpTjlAnsvegJABqrCo5HX68t0Eon1an4RXzyH6+UVjK0Sa2TQ2Ypui2ss7T18d8UUmbnmcvjElLca5QyAD98+ytLVe0u0EASCMc9fxuhGAf1D3uSHeY00LTIRW3PaMRboIs4oiT6eQo9hQQChQoUYx4w4wN2+0SpdWNCR7tf0+cSr/AL3EuiDUjEekZ9el7mZWhOWWp+ETlKtBRNttrVzi7TvE1yrX0NIrbTOc+9pxpmYrcecd44kMJiRES1qKFj3aDM6H9+hh8vU/XWKTaCYXSgqFBGW9mrQE8q7oyVmuh66rarOqzDQn3a0oTqBoM6UI6wUN3fCAewgEkHXMjL513U8oI7FNcCjHEugrqPH5wZJJ6NbfS1+01hqbM9IYBhi0TaAjlCBG7fe9EzzyKGu+qk0I8Ix+1SsLso0BIHSuXpBje15GazSkGjVLbgQtKesKx2aRJmJNmATGDKWU6EJhrQc6fQi0E0MsbkWfsu2Lns5tbKUlqjhcQIx4gR3QdeukG8ieyTjiIC0qjHLvVIKsTkMqUJpqfG9tN9dooKU7MgFafhIyp4RWM4IziMncrOnEqVEa3XmocVYYmOQHeJpmdK5c+kUPtB2g7GykSzheYQi0yIGrkb60yr/NFje08SJUycqg4acq1IAz8axnN72kz3xTaMd3BRwXgIMY+Tv0PK6pdBJmJzOccmLmfdKt/wAfdI3GtD4nSKd1INDqMo6jglBx6cCOxHAMdxhDQbmmqJsosQElAzCaEjuqFXIa95h5QfXVf/b4l7pKmlFDCnVWzEAvsttS1ZWFSBQV4E5jz+MaRYElqXKqFNKeccUqTaO+FtJlLeO0IlTKMyqtae4zGprStDQaHyiHtRLW02VmRgwAxAjkIuvsEpycSgnmI6tFmQIyKoAIpkOMLa9DuLfTP9jbc8pkJqUZwAee8Rpl3z6h33Maj8oyB/XxgKveWFmWaUCK9srADUJWlTwqa+Rgke3q5aSMsNMfDBn3R1Ip0ikXeyMo1ouLGS47Q6H3OS/i6tr0pE1DpEeSe4POHbMakncMh4/tFURZd3HNpNHMEfrBFA/s/Lq5PAfHL5wQRVEn0UKFCggFChQoxjLdqLxJtE88KoP/AIyQR6GB22nD3h7uvnnEy+bVS0Tq6dvNB8Xan6xXTm7hXcMxzX9o530Y6xcNPnDkNWaUezXkPSpp6UjsNChOWitvle4Oo+PKLEmIN7f8Zho9AyhlTcJqNxrypw4j4eVQWSpmVRvgPc/W/wADvgjuqbikqeFR5EiKZF7BEnGfSB2+b2NcKmnE8InXtaSimA2ZOOvHOEjGysFbJyzFQc4gzplTrEdpm6G6xY6bNC2Dvwsv2djUrVk/LvXw18eUFokE5DLrGM2K1tLdXQ0ZDiH16eMa5cl9i0SlmLlXIjerDURzZY+wxJt42ZPss1HWowMT4AkEeUY28wkGNX2itNLNONfuN6in6xktcz5Q2HgWqGUmkE+H6xBvZO+G/EK+IyP6RJmGhP1uhu8BWWDwPxH7CLkMm4sqxrEizWdpjqiKWZiFVQKkk5AAQwYNPZTLH24sRXBKYjkWKrUeBPnBOULNl/Z9NsidpMmL2lCTLQYtaZNM0qKbgRXfFoLaA7K7FAM1YSy4KncSpqDrlSkEM6blWK+0XeoOehGR66r5xzZUk7Ov/PL0yLJtwdgEDEb2wlAOFKmpJyiTanwy3beFY+IBj0zFXIUPSGjnWu/LzjndHQwC2Hs7Tp2NiWKDEzMSSWIoKk9YKdmKzZs9vumc+fELkP1iZYdlezxtZ2CiZlMUiuHi6c8tDpryhy7JAlS+zQZk5n64aReLvZzvRddriNBoIspKYVA8T1MRLFZwKDhE5dYqiTL7Z2X3WPEgeX+4t4hXPKwyl51Pn+0TYoiTFChQoIBQoUKMYxfamT2duny2913LeD97LpWKB5rS27Nv6CdGB3HkRBx7VbtpNWaupUV/py+FIDxhnysLCtPMcxHPLox5KtyoVl1yevZ1PeFMyh40oadKcIsjKxLUa74E7Yjy6EjtApDKw94EaHkcuh3xc3dfSzf+PuuNRuOVdDoIBiVhivvb/jYdD5ERbTTmDpWhMQ77l1QnkYK6YE30i52em9wrwY/ARTn66xKuObRiOhi0+CokbUTMOHmPUQIiYGWo3Ejygr2xlVkqeBp5wH2Ad1hwNfMftCwLY+njtHgb5x1MEMA0P19bocrZJU0i52cvw2abWp7NsnHD+Ycx6iKMGOqwGrVMZM0LbG8V+y0U17RlA5gd6voPOAMNHj2liqgklUqAOFc44VoWEfFUM5Wxu0HvR5as5Z8D6w1Marnw+EPA5U45ecOTe7KkwceyhD9pmHcJYB8WFPhAQwoaRo/sxu5klvOOQmEBR/KmLPzPpBOQ0aY1adRDdoQlcOudY4LZRKlkERyZunVg4Vgs9DpD4lxLKQ09ByiKRdsfsM7A3KJK2NffA72WLnwP6GKoTBWLqxT9+u49I6ccKWzkyZLehyVFhYLKXcDz5DfHtjuhplSpAHE7yenKCGwXeJS0GZOp4/IRVIRskqtBQaDKPYUKHEFChQoxhQoUKMYGturFjkBvwmh6N+4EY3MYyJv8pyMb7e9nxyJi8VNOozHqIxa/bMMWlVYViU1sKKC8reyA58xwPAxXbLWgm0l2AzBGWXL9PWLCegUUYhl3DMsOlBEHZmQO1NCSANTrmYRcCF8018YbvVayW5A+kPTRnDNqeqMp4ehgIwIuIVgP8Q8xXyMdMPnDVnyminTz/wBR0S4Ki+tKCZKZGGRH+jALJkmXMdfI8aGDkPVDAVeEwieB1r4iJQKRdNDM0RFm6g84kTdTDE0ZRUuztWjrFEZJke9pGNY9iyMLtYYx5N0jxBUhRvIp4xgWWV0XK06aFxKuNS6k55A0INNDBbZ/Z+oFXmluSjD6kmK2y2TsrRKwJUKM6DPPWpg5kTsQ0p1jmyZH6LY4KtmSXhdRWdNUCtHIA6k4f0jWros4lykQaKqr5ACAS0qReMynu0xH+1af5UMFuzV6iYDLPvJmOa6eY/UReLtI4ZqpNBDLaPbO7D3vMb44EdqYEoKXQwm48JYnQzNzjwNCJjRxqIJZJSGGETbFPwxGZY6VYcQMNm7xo+AnJtOR4fXGCmMvs08gjdSNKsk/Git+IA+cEyHoUKFGCKFChRjChQoUYwoyLaW7himSiaFWOE6bz5ika7GcbXSQZznnn46H4wk+BRmNqsZWtddIiXOpSe34SBTqKa+cX15UrnugOv8AtZksjJlmcjnXiDyicVegs0FJgI1iNbUIVuhofrnArde2Ut8n/hHnmnnqPGLr/qoYHDMRqcGB/WN4tAKhh9coYxUdTwI+MOsflDMwRdilu1uQajygO2ht8suDLbEd+WQ8d8RbxvV37o7q8Acz+Y/pFYwhIxro1h/ZdjDOlpOE1QjqG0JYE6inI5a7onStkpaS2wK8yYVIBI0qCO6NB1ML2c2wNZez7UBldjhIzCmhBXMVFa+sF1lsude2ZgNy4QvjSpPnEZOV0d0KcbMl/wDRdtH/ALdj0KH4NEAXTPrTsZgPAqR8Y3cOIRI4QflZP41+mMWXY+0v90LXjn8IIro9nGFg8xySMwBkKwfOeOURplulLm0yWOrqP1hHOTHUIoZs92KgyEKaKRW3ltrZpQNH7RuCd7/L3R5wC3xthPtFQp7ND91dT+ZtT6CFjicgyyqKLO1TQZ0+YDUFlQH8iiufX4RebI2bCMe98/6RkPn4wGdphWVIB75oDvoznOvSsaLddmCBVGgAA8BHYlSo4JO3ZdCPVjmWYkKoggOI9ZgIc7KGZsrlGMNybajMyA95aVyprWnXQxIH16xTWNaT30zUacq/OLgH684xjtDn9fW+NC2ab/tk/q/+xjPVjRLjTDZ5Y/lr/dn+sExY1hVjjFCrGox3CjmseRjDkKFCgBFAbfdlUz3qNQa5nlHkKFYUCdtueUcyufVvnAdf9xyTiqlaad5uI5woUIumKEXBI/B/k/zjuVckoHJSOjuP/wBQoUWAFAuiVQd3cfvN84anXPKp7v8Ak3A849hRgAwbhkn7n+T/ADjlrgkfg/yf5woUAIV7AXFJxzFwVBUEgljoRTU8zB8l2ywKBQBwFR+sKFEpLZ0wbo8FgTh6n5xxNsyg0A9TChQg1gHtZJDzWlsWKAe7iYA9aHPxihmbPyMR7n+TfOFCi0eE29iNwSKe5/k/zhpLgk/gP9z/APlHkKGEmd3fcckTUITMOp959ajnGoWW7pdPd9T84UKCTJiWFOHqfnDv2JOHqfnChRgHpsi8PU/OGZtiQ7vU/OFCjGK6TdyCcKDUPXNs6YKb+cWwsScPU8+cKFGMdrY0rp6nnzg4sS0lp+VfgIUKMZD9I8pHsKME9pHkKFGAf//Z"/>
          <p:cNvSpPr>
            <a:spLocks noChangeAspect="1" noChangeArrowheads="1"/>
          </p:cNvSpPr>
          <p:nvPr/>
        </p:nvSpPr>
        <p:spPr bwMode="auto">
          <a:xfrm>
            <a:off x="269875" y="-75247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0" name="Picture 6" descr="http://t0.gstatic.com/images?q=tbn:ANd9GcQ8CZqS5RoZQfLq1dDzzD167j3PsMDrPZi-xcfYCrE34D_cPHL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95361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55" y="4035708"/>
            <a:ext cx="2773345" cy="20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11132</TotalTime>
  <Words>2253</Words>
  <Application>Microsoft Office PowerPoint</Application>
  <PresentationFormat>On-screen Show (4:3)</PresentationFormat>
  <Paragraphs>640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División de Educación </vt:lpstr>
      <vt:lpstr>Nuestra Institución</vt:lpstr>
      <vt:lpstr>Tecnológico de Monterrey</vt:lpstr>
      <vt:lpstr>Universidad TECMilenio</vt:lpstr>
      <vt:lpstr>Universidad Virtual</vt:lpstr>
      <vt:lpstr>TECSalud</vt:lpstr>
      <vt:lpstr>Universidad Virtual</vt:lpstr>
      <vt:lpstr>PowerPoint Presentation</vt:lpstr>
      <vt:lpstr>Personas</vt:lpstr>
      <vt:lpstr>Más de            Países</vt:lpstr>
      <vt:lpstr>Más de              Países</vt:lpstr>
      <vt:lpstr>Organizaciones</vt:lpstr>
      <vt:lpstr>Sinergia empresarial</vt:lpstr>
      <vt:lpstr>Soluciones</vt:lpstr>
      <vt:lpstr>Círculo de Actualización Profesional</vt:lpstr>
      <vt:lpstr>Programas Empresariales Exclusivos</vt:lpstr>
      <vt:lpstr>Universidades Corporativas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Aseguramiento de la calidad</vt:lpstr>
      <vt:lpstr>Los cursos se encuentran</vt:lpstr>
      <vt:lpstr>Diplomados</vt:lpstr>
      <vt:lpstr>Diplomados</vt:lpstr>
      <vt:lpstr>Seminarios</vt:lpstr>
      <vt:lpstr>Características de los cursos</vt:lpstr>
      <vt:lpstr>Soluciones empresariales</vt:lpstr>
      <vt:lpstr>Soluciones a la medida </vt:lpstr>
      <vt:lpstr>PowerPoint Presentation</vt:lpstr>
      <vt:lpstr>Soluciones a la medida </vt:lpstr>
      <vt:lpstr>PowerPoint Presentation</vt:lpstr>
      <vt:lpstr>Cursos por competencias</vt:lpstr>
      <vt:lpstr>Seguimiento al desempeño</vt:lpstr>
      <vt:lpstr>Promociones empresariales</vt:lpstr>
      <vt:lpstr>Beneficios que brinda a las empresas</vt:lpstr>
      <vt:lpstr>Requisitos tecnológicos</vt:lpstr>
      <vt:lpstr>Requisitos tecnológicos</vt:lpstr>
      <vt:lpstr>División de Educación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Continua Universidad Virtual del Sistema Tecnológico de Monterrey</dc:title>
  <dc:creator>Jesus Alejandro Rocha Gamez</dc:creator>
  <cp:lastModifiedBy>Jesus Alejandro Rocha Gamez</cp:lastModifiedBy>
  <cp:revision>217</cp:revision>
  <dcterms:created xsi:type="dcterms:W3CDTF">2011-09-08T02:29:23Z</dcterms:created>
  <dcterms:modified xsi:type="dcterms:W3CDTF">2012-02-01T22:59:57Z</dcterms:modified>
</cp:coreProperties>
</file>