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2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png" ContentType="image/png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  <p:sldMasterId r:id="rId2"/>
    <p:sldMasterId r:id="rId3"/>
  </p:sldMasterIdLst>
  <p:notesMasterIdLst>
    <p:notesMasterId r:id="rId6"/>
  </p:notesMasterIdLst>
  <p:sldIdLst>
    <p:sldId id="347" r:id="rId4"/>
    <p:sldId id="346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showOutlineIcons="0">
    <p:restoredLeft sz="15620" autoAdjust="0"/>
    <p:restoredTop sz="92457" autoAdjust="0"/>
  </p:normalViewPr>
  <p:slideViewPr>
    <p:cSldViewPr snapToObjects="1">
      <p:cViewPr>
        <p:scale>
          <a:sx n="125" d="100"/>
          <a:sy n="125" d="100"/>
        </p:scale>
        <p:origin x="-111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1.xml"/><Relationship Id="rId10" Type="http://schemas.openxmlformats.org/officeDocument/2006/relationships/theme" Target="theme/theme1.xml"/><Relationship Id="rId5" Type="http://schemas.openxmlformats.org/officeDocument/2006/relationships/slide" Target="slides/slide2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A3E0E-E84C-44A5-BF2C-034966EF357A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6F822-93E4-44D6-B5EF-FDFA03565374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969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9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AE9C3-E8A0-433C-9129-9CBD8D2D1D6F}" type="datetimeFigureOut">
              <a:rPr lang="es-ES_tradnl" smtClean="0"/>
              <a:pPr/>
              <a:t>3/5/12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FFA1-0092-4F08-9EFC-1C04C3420330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E937F-0E97-4EC0-8B7D-0A093F9609D7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CC727-BE7B-4F71-A11D-63495588AB35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3E83C-A15F-48B9-924B-818DAC5FDE7A}" type="datetimeFigureOut">
              <a:rPr lang="es-ES" smtClean="0"/>
              <a:pPr/>
              <a:t>3/5/12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823B7-9AD7-47AF-BAD3-788231E18A7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E-</a:t>
            </a:r>
            <a:r>
              <a:rPr lang="es-ES_tradnl" sz="2000" b="1" dirty="0" err="1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learning</a:t>
            </a: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: hacia tecnologías de aprendizaje vanguardistas</a:t>
            </a:r>
            <a:endParaRPr lang="es-ES_tradnl" sz="2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57200" y="1143000"/>
            <a:ext cx="17526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DETONADORES</a:t>
            </a:r>
          </a:p>
          <a:p>
            <a:endParaRPr lang="es-ES_tradnl" dirty="0"/>
          </a:p>
        </p:txBody>
      </p:sp>
      <p:pic>
        <p:nvPicPr>
          <p:cNvPr id="5" name="Imagen 4" descr="Picture 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84" y="2015899"/>
            <a:ext cx="2180816" cy="3165701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 flipV="1">
            <a:off x="2514600" y="1600200"/>
            <a:ext cx="990600" cy="6206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3657600" y="1219200"/>
            <a:ext cx="42672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/>
              <a:t>OFERTA </a:t>
            </a:r>
          </a:p>
          <a:p>
            <a:pPr algn="ctr"/>
            <a:r>
              <a:rPr lang="es-ES_tradnl" sz="1200" b="1" dirty="0" smtClean="0"/>
              <a:t>E-LEARNING: soluciones de aprendizaje INTERACIVAS, ATRACTIVAS </a:t>
            </a:r>
            <a:r>
              <a:rPr lang="es-ES_tradnl" sz="1200" dirty="0" smtClean="0"/>
              <a:t>y</a:t>
            </a:r>
            <a:r>
              <a:rPr lang="es-ES_tradnl" sz="1200" b="1" dirty="0" smtClean="0"/>
              <a:t> PERSONALIZADAS </a:t>
            </a:r>
          </a:p>
          <a:p>
            <a:endParaRPr lang="es-ES_tradnl" dirty="0"/>
          </a:p>
        </p:txBody>
      </p:sp>
      <p:cxnSp>
        <p:nvCxnSpPr>
          <p:cNvPr id="12" name="Conector recto de flecha 11"/>
          <p:cNvCxnSpPr/>
          <p:nvPr/>
        </p:nvCxnSpPr>
        <p:spPr>
          <a:xfrm rot="5400000">
            <a:off x="5634871" y="2062917"/>
            <a:ext cx="3158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4800600" y="2286000"/>
            <a:ext cx="1980406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/>
              <a:t>BENEFICIOS</a:t>
            </a:r>
          </a:p>
          <a:p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971800" y="2985969"/>
            <a:ext cx="4953000" cy="32624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182563" lvl="1" indent="12700">
              <a:buFont typeface="Arial"/>
              <a:buChar char="•"/>
            </a:pPr>
            <a:r>
              <a:rPr lang="es-ES_tradnl" sz="1400" dirty="0" smtClean="0"/>
              <a:t>Responde a las </a:t>
            </a:r>
            <a:r>
              <a:rPr lang="es-ES_tradnl" sz="1400" b="1" dirty="0" smtClean="0"/>
              <a:t>necesidades </a:t>
            </a:r>
            <a:r>
              <a:rPr lang="es-ES_tradnl" sz="1400" dirty="0" smtClean="0"/>
              <a:t>del capital humano:</a:t>
            </a:r>
          </a:p>
          <a:p>
            <a:pPr indent="12700">
              <a:buNone/>
            </a:pPr>
            <a:endParaRPr lang="es-ES_tradnl" sz="1200" dirty="0" smtClean="0"/>
          </a:p>
          <a:p>
            <a:pPr marL="263525" indent="-68263">
              <a:buFont typeface="Wingdings" charset="2"/>
              <a:buChar char="Ø"/>
            </a:pPr>
            <a:r>
              <a:rPr lang="es-ES_tradnl" sz="1200" b="1" dirty="0" smtClean="0"/>
              <a:t>¿QUÉ? </a:t>
            </a:r>
            <a:r>
              <a:rPr lang="es-ES_tradnl" sz="1200" dirty="0" smtClean="0"/>
              <a:t>Desarrollo de </a:t>
            </a:r>
            <a:r>
              <a:rPr lang="es-ES_tradnl" sz="1200" b="1" dirty="0" smtClean="0"/>
              <a:t>habilidades</a:t>
            </a:r>
          </a:p>
          <a:p>
            <a:pPr marL="263525" indent="-68263">
              <a:buFont typeface="Wingdings" charset="2"/>
              <a:buChar char="Ø"/>
            </a:pPr>
            <a:r>
              <a:rPr lang="es-ES_tradnl" sz="1200" b="1" dirty="0" smtClean="0"/>
              <a:t>¿DÓNDE? </a:t>
            </a:r>
            <a:r>
              <a:rPr lang="es-ES_tradnl" sz="1200" dirty="0" smtClean="0"/>
              <a:t>Diversos </a:t>
            </a:r>
            <a:r>
              <a:rPr lang="es-ES_tradnl" sz="1200" b="1" dirty="0" smtClean="0"/>
              <a:t>medios multimedia</a:t>
            </a:r>
            <a:r>
              <a:rPr lang="es-ES_tradnl" sz="1200" dirty="0" smtClean="0"/>
              <a:t>:</a:t>
            </a:r>
          </a:p>
          <a:p>
            <a:pPr marL="447675">
              <a:buFont typeface="+mj-lt"/>
              <a:buAutoNum type="arabicPeriod"/>
            </a:pPr>
            <a:r>
              <a:rPr lang="es-ES_tradnl" sz="1200" dirty="0" smtClean="0"/>
              <a:t>Web-</a:t>
            </a:r>
            <a:r>
              <a:rPr lang="es-ES_tradnl" sz="1200" dirty="0" err="1" smtClean="0"/>
              <a:t>Based</a:t>
            </a:r>
            <a:endParaRPr lang="es-ES_tradnl" sz="1200" dirty="0" smtClean="0"/>
          </a:p>
          <a:p>
            <a:pPr marL="447675">
              <a:buFont typeface="+mj-lt"/>
              <a:buAutoNum type="arabicPeriod"/>
            </a:pPr>
            <a:r>
              <a:rPr lang="es-ES_tradnl" sz="1200" dirty="0" smtClean="0"/>
              <a:t>CD-ROM</a:t>
            </a:r>
          </a:p>
          <a:p>
            <a:pPr marL="447675">
              <a:buFont typeface="+mj-lt"/>
              <a:buAutoNum type="arabicPeriod"/>
            </a:pPr>
            <a:r>
              <a:rPr lang="es-ES_tradnl" sz="1200" dirty="0" smtClean="0"/>
              <a:t>Móvil,</a:t>
            </a:r>
          </a:p>
          <a:p>
            <a:pPr marL="447675">
              <a:buFont typeface="+mj-lt"/>
              <a:buAutoNum type="arabicPeriod"/>
            </a:pPr>
            <a:r>
              <a:rPr lang="es-ES_tradnl" sz="1200" dirty="0" err="1" smtClean="0"/>
              <a:t>Podcasts</a:t>
            </a:r>
            <a:endParaRPr lang="es-ES_tradnl" sz="1200" dirty="0" smtClean="0"/>
          </a:p>
          <a:p>
            <a:pPr marL="447675">
              <a:buFont typeface="+mj-lt"/>
              <a:buAutoNum type="arabicPeriod"/>
            </a:pPr>
            <a:r>
              <a:rPr lang="es-ES_tradnl" sz="1200" dirty="0" smtClean="0"/>
              <a:t>Salas de </a:t>
            </a:r>
            <a:r>
              <a:rPr lang="es-ES_tradnl" sz="1200" dirty="0" err="1" smtClean="0"/>
              <a:t>chat</a:t>
            </a:r>
            <a:endParaRPr lang="es-ES_tradnl" sz="1200" dirty="0" smtClean="0"/>
          </a:p>
          <a:p>
            <a:pPr marL="447675">
              <a:buFont typeface="+mj-lt"/>
              <a:buAutoNum type="arabicPeriod"/>
            </a:pPr>
            <a:r>
              <a:rPr lang="es-ES_tradnl" sz="1200" dirty="0" smtClean="0"/>
              <a:t>Foros de discusión</a:t>
            </a:r>
          </a:p>
          <a:p>
            <a:pPr marL="447675">
              <a:buFont typeface="+mj-lt"/>
              <a:buAutoNum type="arabicPeriod"/>
            </a:pPr>
            <a:r>
              <a:rPr lang="es-ES_tradnl" sz="1200" dirty="0" smtClean="0"/>
              <a:t>Otros</a:t>
            </a:r>
          </a:p>
          <a:p>
            <a:pPr marL="263525" indent="-68263">
              <a:buFont typeface="Wingdings" charset="2"/>
              <a:buChar char="Ø"/>
            </a:pPr>
            <a:r>
              <a:rPr lang="es-ES_tradnl" sz="1200" b="1" dirty="0" smtClean="0"/>
              <a:t>¿CUÁNDO? </a:t>
            </a:r>
          </a:p>
          <a:p>
            <a:pPr marL="447675"/>
            <a:r>
              <a:rPr lang="es-ES_tradnl" sz="1200" dirty="0" smtClean="0"/>
              <a:t>Horario flexible</a:t>
            </a:r>
          </a:p>
          <a:p>
            <a:pPr marL="447675"/>
            <a:r>
              <a:rPr lang="es-ES_tradnl" sz="1200" dirty="0" smtClean="0"/>
              <a:t>En cualquier lugar con acceso a Internet</a:t>
            </a:r>
          </a:p>
          <a:p>
            <a:pPr marL="447675"/>
            <a:r>
              <a:rPr lang="es-ES_tradnl" sz="1200" dirty="0" smtClean="0"/>
              <a:t>Sin importar la ubicación geográfica</a:t>
            </a:r>
          </a:p>
          <a:p>
            <a:pPr marL="263525" indent="-68263">
              <a:buFont typeface="Wingdings" charset="2"/>
              <a:buChar char="Ø"/>
            </a:pPr>
            <a:r>
              <a:rPr lang="es-ES_tradnl" sz="1200" b="1" dirty="0" smtClean="0"/>
              <a:t>¿CÓMO? </a:t>
            </a:r>
            <a:r>
              <a:rPr lang="es-ES_tradnl" sz="1200" dirty="0" smtClean="0"/>
              <a:t>Aprendizaje, interacción y colaboración</a:t>
            </a:r>
          </a:p>
          <a:p>
            <a:pPr marL="263525" indent="-68263"/>
            <a:r>
              <a:rPr lang="es-ES_tradnl" sz="1200" dirty="0" smtClean="0"/>
              <a:t>			 en línea en el </a:t>
            </a:r>
            <a:r>
              <a:rPr lang="es-ES_tradnl" sz="1200" b="1" dirty="0" smtClean="0"/>
              <a:t>idioma de su preferencia</a:t>
            </a:r>
            <a:r>
              <a:rPr lang="es-ES_tradnl" sz="1400" dirty="0" smtClean="0"/>
              <a:t>.</a:t>
            </a:r>
          </a:p>
          <a:p>
            <a:pPr marL="263525" indent="-68263"/>
            <a:endParaRPr lang="es-ES_tradnl" dirty="0"/>
          </a:p>
        </p:txBody>
      </p:sp>
      <p:sp>
        <p:nvSpPr>
          <p:cNvPr id="17" name="CuadroTexto 16"/>
          <p:cNvSpPr txBox="1"/>
          <p:nvPr/>
        </p:nvSpPr>
        <p:spPr>
          <a:xfrm>
            <a:off x="7086600" y="3824407"/>
            <a:ext cx="2057400" cy="16619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/>
              <a:t>Estrategias de e-</a:t>
            </a:r>
            <a:r>
              <a:rPr lang="es-ES_tradnl" sz="1200" b="1" dirty="0" err="1" smtClean="0"/>
              <a:t>learning</a:t>
            </a:r>
            <a:r>
              <a:rPr lang="es-ES_tradnl" sz="1200" b="1" dirty="0" smtClean="0"/>
              <a:t> alineadas con las preferencias del capital humano:</a:t>
            </a:r>
          </a:p>
          <a:p>
            <a:pPr algn="ctr">
              <a:buFont typeface="Arial"/>
              <a:buChar char="•"/>
            </a:pPr>
            <a:r>
              <a:rPr lang="es-ES_tradnl" sz="1200" dirty="0" smtClean="0"/>
              <a:t>Aumento de la satisfacción del personal</a:t>
            </a:r>
          </a:p>
          <a:p>
            <a:pPr algn="ctr">
              <a:buFont typeface="Arial"/>
              <a:buChar char="•"/>
            </a:pPr>
            <a:r>
              <a:rPr lang="es-ES_tradnl" sz="1200" dirty="0" smtClean="0"/>
              <a:t>Mejora en la capacitación</a:t>
            </a:r>
          </a:p>
          <a:p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19" name="Cerrar llave 18"/>
          <p:cNvSpPr/>
          <p:nvPr/>
        </p:nvSpPr>
        <p:spPr>
          <a:xfrm>
            <a:off x="6400800" y="3429000"/>
            <a:ext cx="610394" cy="2819400"/>
          </a:xfrm>
          <a:prstGeom prst="rightBrace">
            <a:avLst>
              <a:gd name="adj1" fmla="val 29971"/>
              <a:gd name="adj2" fmla="val 50000"/>
            </a:avLst>
          </a:prstGeom>
          <a:ln w="3810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21" name="Conector recto de flecha 20"/>
          <p:cNvCxnSpPr/>
          <p:nvPr/>
        </p:nvCxnSpPr>
        <p:spPr>
          <a:xfrm rot="5400000">
            <a:off x="5632489" y="2813089"/>
            <a:ext cx="3158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rot="5400000">
            <a:off x="1136689" y="1746289"/>
            <a:ext cx="3158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685800" y="3962400"/>
            <a:ext cx="7543800" cy="10668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Rectángulo 4"/>
          <p:cNvSpPr/>
          <p:nvPr/>
        </p:nvSpPr>
        <p:spPr>
          <a:xfrm>
            <a:off x="304800" y="533400"/>
            <a:ext cx="86868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79437"/>
            <a:ext cx="8229600" cy="5745163"/>
          </a:xfrm>
        </p:spPr>
        <p:txBody>
          <a:bodyPr>
            <a:normAutofit/>
          </a:bodyPr>
          <a:lstStyle/>
          <a:p>
            <a:r>
              <a:rPr lang="es-ES_tradnl" sz="1400" dirty="0" smtClean="0">
                <a:cs typeface="Helvetica"/>
              </a:rPr>
              <a:t>Capacitación del capital humano que se traduce </a:t>
            </a:r>
            <a:r>
              <a:rPr lang="es-ES_tradnl" sz="1400" b="1" dirty="0" smtClean="0">
                <a:cs typeface="Helvetica"/>
              </a:rPr>
              <a:t>en beneficios tangibles </a:t>
            </a:r>
            <a:r>
              <a:rPr lang="es-ES_tradnl" sz="1400" dirty="0" smtClean="0">
                <a:cs typeface="Helvetica"/>
              </a:rPr>
              <a:t>para las organizaciones</a:t>
            </a:r>
          </a:p>
          <a:p>
            <a:r>
              <a:rPr lang="es-ES_tradnl" sz="1400" dirty="0" smtClean="0">
                <a:solidFill>
                  <a:srgbClr val="000000"/>
                </a:solidFill>
                <a:cs typeface="Helvetica"/>
              </a:rPr>
              <a:t>Actualizar el contenido educativo de su capital humano cuando sea necesario</a:t>
            </a:r>
            <a:endParaRPr lang="en-US" sz="1400" b="1" dirty="0" smtClean="0"/>
          </a:p>
          <a:p>
            <a:r>
              <a:rPr lang="en-US" sz="1500" b="1" dirty="0" err="1" smtClean="0"/>
              <a:t>Recursos</a:t>
            </a:r>
            <a:r>
              <a:rPr lang="en-US" sz="1500" b="1" dirty="0" smtClean="0"/>
              <a:t>:</a:t>
            </a:r>
          </a:p>
          <a:p>
            <a:pPr marL="717550" lvl="0" indent="12700">
              <a:buFont typeface="Wingdings" charset="2"/>
              <a:buChar char="Ø"/>
            </a:pPr>
            <a:r>
              <a:rPr lang="en-US" sz="1500" b="1" dirty="0" err="1" smtClean="0"/>
              <a:t>Sistemas</a:t>
            </a:r>
            <a:r>
              <a:rPr lang="en-US" sz="1500" b="1" dirty="0" smtClean="0"/>
              <a:t> de </a:t>
            </a:r>
            <a:r>
              <a:rPr lang="en-US" sz="1500" b="1" dirty="0" err="1" smtClean="0"/>
              <a:t>gestión</a:t>
            </a:r>
            <a:r>
              <a:rPr lang="en-US" sz="1500" b="1" dirty="0" smtClean="0"/>
              <a:t> de </a:t>
            </a:r>
            <a:r>
              <a:rPr lang="en-US" sz="1500" b="1" dirty="0" err="1" smtClean="0"/>
              <a:t>aprendizaje</a:t>
            </a:r>
            <a:r>
              <a:rPr lang="en-US" sz="1500" b="1" dirty="0" smtClean="0"/>
              <a:t> </a:t>
            </a:r>
            <a:r>
              <a:rPr lang="en-US" sz="1500" dirty="0" err="1" smtClean="0"/>
              <a:t>que</a:t>
            </a:r>
            <a:r>
              <a:rPr lang="en-US" sz="1500" dirty="0" smtClean="0"/>
              <a:t> </a:t>
            </a:r>
            <a:r>
              <a:rPr lang="en-US" sz="1500" dirty="0" err="1" smtClean="0"/>
              <a:t>facilitan</a:t>
            </a:r>
            <a:r>
              <a:rPr lang="en-US" sz="1500" dirty="0" smtClean="0"/>
              <a:t> la </a:t>
            </a:r>
            <a:r>
              <a:rPr lang="en-US" sz="1500" b="1" dirty="0" err="1" smtClean="0"/>
              <a:t>asignación</a:t>
            </a:r>
            <a:r>
              <a:rPr lang="en-US" sz="1500" b="1" dirty="0" smtClean="0"/>
              <a:t> </a:t>
            </a:r>
            <a:r>
              <a:rPr lang="en-US" sz="1500" dirty="0" err="1" smtClean="0"/>
              <a:t>y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distribución</a:t>
            </a:r>
            <a:r>
              <a:rPr lang="en-US" sz="1500" b="1" dirty="0" smtClean="0"/>
              <a:t> </a:t>
            </a:r>
            <a:r>
              <a:rPr lang="en-US" sz="1500" dirty="0" smtClean="0"/>
              <a:t>de</a:t>
            </a:r>
            <a:r>
              <a:rPr lang="en-US" sz="1500" b="1" dirty="0" smtClean="0"/>
              <a:t> </a:t>
            </a:r>
            <a:r>
              <a:rPr lang="en-US" sz="1500" dirty="0" err="1" smtClean="0"/>
              <a:t>las</a:t>
            </a:r>
            <a:r>
              <a:rPr lang="en-US" sz="1500" dirty="0" smtClean="0"/>
              <a:t> </a:t>
            </a:r>
            <a:r>
              <a:rPr lang="en-US" sz="1500" dirty="0" err="1" smtClean="0"/>
              <a:t>tareas</a:t>
            </a:r>
            <a:r>
              <a:rPr lang="en-US" sz="1500" dirty="0" smtClean="0"/>
              <a:t>, </a:t>
            </a:r>
            <a:r>
              <a:rPr lang="en-US" sz="1500" dirty="0" err="1" smtClean="0"/>
              <a:t>y</a:t>
            </a:r>
            <a:r>
              <a:rPr lang="en-US" sz="1500" dirty="0" smtClean="0"/>
              <a:t> el </a:t>
            </a:r>
            <a:r>
              <a:rPr lang="en-US" sz="1500" b="1" dirty="0" err="1" smtClean="0"/>
              <a:t>seguimiento</a:t>
            </a:r>
            <a:r>
              <a:rPr lang="en-US" sz="1500" b="1" dirty="0" smtClean="0"/>
              <a:t> </a:t>
            </a:r>
            <a:r>
              <a:rPr lang="en-US" sz="1500" dirty="0" smtClean="0"/>
              <a:t>del </a:t>
            </a:r>
            <a:r>
              <a:rPr lang="en-US" sz="1500" b="1" dirty="0" err="1" smtClean="0"/>
              <a:t>desempeño</a:t>
            </a:r>
            <a:r>
              <a:rPr lang="en-US" sz="1500" b="1" dirty="0" smtClean="0"/>
              <a:t> </a:t>
            </a:r>
            <a:r>
              <a:rPr lang="en-US" sz="1500" b="1" i="1" dirty="0" smtClean="0">
                <a:solidFill>
                  <a:srgbClr val="FF0000"/>
                </a:solidFill>
              </a:rPr>
              <a:t>(</a:t>
            </a:r>
            <a:r>
              <a:rPr lang="es-MX" sz="1500" i="1" dirty="0" smtClean="0">
                <a:solidFill>
                  <a:srgbClr val="FF0000"/>
                </a:solidFill>
                <a:latin typeface="Helvetica"/>
                <a:cs typeface="Helvetica"/>
              </a:rPr>
              <a:t>87% mejora los tiempos de capacitación)</a:t>
            </a:r>
            <a:endParaRPr lang="en-US" sz="1500" i="1" dirty="0" smtClean="0">
              <a:solidFill>
                <a:srgbClr val="FF0000"/>
              </a:solidFill>
            </a:endParaRPr>
          </a:p>
          <a:p>
            <a:pPr marL="717550" indent="12700">
              <a:buFont typeface="Wingdings" charset="2"/>
              <a:buChar char="Ø"/>
            </a:pPr>
            <a:r>
              <a:rPr lang="en-US" sz="1500" b="1" dirty="0" err="1" smtClean="0"/>
              <a:t>Técnicas</a:t>
            </a:r>
            <a:r>
              <a:rPr lang="en-US" sz="1500" b="1" dirty="0" smtClean="0"/>
              <a:t> de </a:t>
            </a:r>
            <a:r>
              <a:rPr lang="en-US" sz="1500" b="1" dirty="0" err="1" smtClean="0"/>
              <a:t>evaluación</a:t>
            </a:r>
            <a:r>
              <a:rPr lang="en-US" sz="1500" b="1" dirty="0" smtClean="0"/>
              <a:t> integral </a:t>
            </a:r>
            <a:r>
              <a:rPr lang="en-US" sz="1500" dirty="0" err="1" smtClean="0"/>
              <a:t>que</a:t>
            </a:r>
            <a:r>
              <a:rPr lang="en-US" sz="1500" dirty="0" smtClean="0"/>
              <a:t> </a:t>
            </a:r>
            <a:r>
              <a:rPr lang="en-US" sz="1500" dirty="0" err="1" smtClean="0"/>
              <a:t>miden</a:t>
            </a:r>
            <a:r>
              <a:rPr lang="en-US" sz="1500" dirty="0" smtClean="0"/>
              <a:t> el </a:t>
            </a:r>
            <a:r>
              <a:rPr lang="en-US" sz="1500" dirty="0" err="1" smtClean="0"/>
              <a:t>grado</a:t>
            </a:r>
            <a:r>
              <a:rPr lang="en-US" sz="1500" dirty="0" smtClean="0"/>
              <a:t> de </a:t>
            </a:r>
            <a:r>
              <a:rPr lang="en-US" sz="1500" dirty="0" err="1" smtClean="0"/>
              <a:t>efectividad</a:t>
            </a:r>
            <a:r>
              <a:rPr lang="en-US" sz="1500" dirty="0" smtClean="0"/>
              <a:t> de la </a:t>
            </a:r>
            <a:r>
              <a:rPr lang="en-US" sz="1500" dirty="0" err="1" smtClean="0"/>
              <a:t>capacitación</a:t>
            </a:r>
            <a:r>
              <a:rPr lang="en-US" sz="1500" dirty="0" smtClean="0"/>
              <a:t> </a:t>
            </a:r>
            <a:r>
              <a:rPr lang="en-US" sz="1500" b="1" i="1" dirty="0" smtClean="0">
                <a:solidFill>
                  <a:srgbClr val="FF0000"/>
                </a:solidFill>
              </a:rPr>
              <a:t>(</a:t>
            </a:r>
            <a:r>
              <a:rPr lang="es-MX" sz="1500" i="1" dirty="0" smtClean="0">
                <a:solidFill>
                  <a:srgbClr val="FF0000"/>
                </a:solidFill>
                <a:latin typeface="Helvetica"/>
                <a:cs typeface="Helvetica"/>
              </a:rPr>
              <a:t>90% mejora la calidad del aprendizaje)</a:t>
            </a:r>
            <a:endParaRPr lang="es-ES_tradnl" sz="1500" dirty="0" smtClean="0"/>
          </a:p>
          <a:p>
            <a:pPr>
              <a:buNone/>
            </a:pPr>
            <a:r>
              <a:rPr lang="es-ES_tradnl" sz="1500" dirty="0" smtClean="0"/>
              <a:t>	</a:t>
            </a:r>
          </a:p>
          <a:p>
            <a:pPr>
              <a:buNone/>
            </a:pPr>
            <a:endParaRPr lang="es-ES_tradnl" sz="1500" dirty="0" smtClean="0"/>
          </a:p>
          <a:p>
            <a:pPr>
              <a:buNone/>
            </a:pPr>
            <a:endParaRPr lang="es-ES_tradnl" sz="1500" dirty="0" smtClean="0"/>
          </a:p>
          <a:p>
            <a:pPr>
              <a:buNone/>
            </a:pPr>
            <a:endParaRPr lang="es-ES_tradnl" sz="1500" dirty="0" smtClean="0"/>
          </a:p>
          <a:p>
            <a:pPr>
              <a:buNone/>
            </a:pPr>
            <a:endParaRPr lang="es-ES_tradnl" sz="1500" dirty="0" smtClean="0"/>
          </a:p>
          <a:p>
            <a:pPr>
              <a:buNone/>
            </a:pPr>
            <a:r>
              <a:rPr lang="es-ES_tradnl" sz="1500" dirty="0" smtClean="0"/>
              <a:t>	</a:t>
            </a:r>
          </a:p>
          <a:p>
            <a:pPr>
              <a:buNone/>
            </a:pPr>
            <a:endParaRPr lang="es-ES_tradnl" sz="1500" dirty="0" smtClean="0"/>
          </a:p>
          <a:p>
            <a:pPr>
              <a:buNone/>
            </a:pPr>
            <a:r>
              <a:rPr lang="es-ES_tradnl" sz="1500" dirty="0" smtClean="0"/>
              <a:t>		Todo esto, con un </a:t>
            </a:r>
            <a:r>
              <a:rPr lang="es-ES_tradnl" sz="1500" b="1" dirty="0" smtClean="0"/>
              <a:t>presupuesto </a:t>
            </a:r>
            <a:r>
              <a:rPr lang="es-ES_tradnl" sz="1500" dirty="0" smtClean="0"/>
              <a:t>significativamente</a:t>
            </a:r>
            <a:r>
              <a:rPr lang="es-ES_tradnl" sz="1500" b="1" dirty="0" smtClean="0"/>
              <a:t> menor </a:t>
            </a:r>
            <a:r>
              <a:rPr lang="es-ES_tradnl" sz="1500" b="1" i="1" dirty="0" smtClean="0">
                <a:solidFill>
                  <a:srgbClr val="FF0000"/>
                </a:solidFill>
              </a:rPr>
              <a:t>(</a:t>
            </a:r>
            <a:r>
              <a:rPr lang="es-MX" sz="1500" i="1" dirty="0" smtClean="0">
                <a:solidFill>
                  <a:srgbClr val="FF0000"/>
                </a:solidFill>
                <a:latin typeface="Helvetica"/>
                <a:cs typeface="Helvetica"/>
              </a:rPr>
              <a:t>55% reduce los costo)</a:t>
            </a:r>
            <a:endParaRPr lang="es-ES_tradnl" sz="1500" dirty="0" smtClean="0"/>
          </a:p>
        </p:txBody>
      </p:sp>
      <p:sp>
        <p:nvSpPr>
          <p:cNvPr id="6" name="CuadroTexto 5"/>
          <p:cNvSpPr txBox="1"/>
          <p:nvPr/>
        </p:nvSpPr>
        <p:spPr>
          <a:xfrm>
            <a:off x="457200" y="0"/>
            <a:ext cx="571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i="1" dirty="0" smtClean="0">
                <a:solidFill>
                  <a:schemeClr val="accent2">
                    <a:lumMod val="75000"/>
                  </a:schemeClr>
                </a:solidFill>
              </a:rPr>
              <a:t>(continuación del diagrama anterior)</a:t>
            </a:r>
            <a:endParaRPr lang="es-ES_tradnl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Abrir llave 7"/>
          <p:cNvSpPr/>
          <p:nvPr/>
        </p:nvSpPr>
        <p:spPr>
          <a:xfrm rot="16200000">
            <a:off x="3655450" y="-759851"/>
            <a:ext cx="1604499" cy="8001001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225</Words>
  <Application>Microsoft Macintosh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Tema de Office</vt:lpstr>
      <vt:lpstr>Diseño personalizado</vt:lpstr>
      <vt:lpstr>1_Diseño personalizado</vt:lpstr>
      <vt:lpstr>E-learning: hacia tecnologías de aprendizaje vanguardistas</vt:lpstr>
      <vt:lpstr>Slide 2</vt:lpstr>
    </vt:vector>
  </TitlesOfParts>
  <Company>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</dc:title>
  <dc:creator>Octavio</dc:creator>
  <cp:lastModifiedBy>RT</cp:lastModifiedBy>
  <cp:revision>254</cp:revision>
  <dcterms:created xsi:type="dcterms:W3CDTF">2012-03-05T22:12:54Z</dcterms:created>
  <dcterms:modified xsi:type="dcterms:W3CDTF">2012-03-05T23:11:41Z</dcterms:modified>
</cp:coreProperties>
</file>